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08"/>
  </p:notesMasterIdLst>
  <p:sldIdLst>
    <p:sldId id="256" r:id="rId3"/>
    <p:sldId id="257" r:id="rId4"/>
    <p:sldId id="259" r:id="rId5"/>
    <p:sldId id="262" r:id="rId6"/>
    <p:sldId id="263" r:id="rId7"/>
    <p:sldId id="264" r:id="rId8"/>
    <p:sldId id="267" r:id="rId9"/>
    <p:sldId id="268" r:id="rId10"/>
    <p:sldId id="269" r:id="rId11"/>
    <p:sldId id="270" r:id="rId12"/>
    <p:sldId id="394" r:id="rId13"/>
    <p:sldId id="369" r:id="rId14"/>
    <p:sldId id="370" r:id="rId15"/>
    <p:sldId id="371" r:id="rId16"/>
    <p:sldId id="372" r:id="rId17"/>
    <p:sldId id="378" r:id="rId18"/>
    <p:sldId id="373" r:id="rId19"/>
    <p:sldId id="387" r:id="rId20"/>
    <p:sldId id="374" r:id="rId21"/>
    <p:sldId id="375" r:id="rId22"/>
    <p:sldId id="388" r:id="rId23"/>
    <p:sldId id="376" r:id="rId24"/>
    <p:sldId id="395" r:id="rId25"/>
    <p:sldId id="377" r:id="rId26"/>
    <p:sldId id="276" r:id="rId27"/>
    <p:sldId id="277" r:id="rId28"/>
    <p:sldId id="278" r:id="rId29"/>
    <p:sldId id="279" r:id="rId30"/>
    <p:sldId id="280" r:id="rId31"/>
    <p:sldId id="281" r:id="rId32"/>
    <p:sldId id="298" r:id="rId33"/>
    <p:sldId id="299" r:id="rId34"/>
    <p:sldId id="300" r:id="rId35"/>
    <p:sldId id="301" r:id="rId36"/>
    <p:sldId id="303" r:id="rId37"/>
    <p:sldId id="304" r:id="rId38"/>
    <p:sldId id="308" r:id="rId39"/>
    <p:sldId id="306" r:id="rId40"/>
    <p:sldId id="379" r:id="rId41"/>
    <p:sldId id="309" r:id="rId42"/>
    <p:sldId id="310" r:id="rId43"/>
    <p:sldId id="311" r:id="rId44"/>
    <p:sldId id="312" r:id="rId45"/>
    <p:sldId id="313" r:id="rId46"/>
    <p:sldId id="314" r:id="rId47"/>
    <p:sldId id="315" r:id="rId48"/>
    <p:sldId id="316" r:id="rId49"/>
    <p:sldId id="380" r:id="rId50"/>
    <p:sldId id="386" r:id="rId51"/>
    <p:sldId id="317" r:id="rId52"/>
    <p:sldId id="318" r:id="rId53"/>
    <p:sldId id="319" r:id="rId54"/>
    <p:sldId id="320" r:id="rId55"/>
    <p:sldId id="396" r:id="rId56"/>
    <p:sldId id="321"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36" r:id="rId72"/>
    <p:sldId id="337" r:id="rId73"/>
    <p:sldId id="338" r:id="rId74"/>
    <p:sldId id="339" r:id="rId75"/>
    <p:sldId id="340" r:id="rId76"/>
    <p:sldId id="341" r:id="rId77"/>
    <p:sldId id="342" r:id="rId78"/>
    <p:sldId id="343" r:id="rId79"/>
    <p:sldId id="344" r:id="rId80"/>
    <p:sldId id="347" r:id="rId81"/>
    <p:sldId id="389" r:id="rId82"/>
    <p:sldId id="381" r:id="rId83"/>
    <p:sldId id="382" r:id="rId84"/>
    <p:sldId id="350" r:id="rId85"/>
    <p:sldId id="351" r:id="rId86"/>
    <p:sldId id="352" r:id="rId87"/>
    <p:sldId id="354" r:id="rId88"/>
    <p:sldId id="355" r:id="rId89"/>
    <p:sldId id="356" r:id="rId90"/>
    <p:sldId id="357" r:id="rId91"/>
    <p:sldId id="358" r:id="rId92"/>
    <p:sldId id="383" r:id="rId93"/>
    <p:sldId id="359" r:id="rId94"/>
    <p:sldId id="360" r:id="rId95"/>
    <p:sldId id="361" r:id="rId96"/>
    <p:sldId id="390" r:id="rId97"/>
    <p:sldId id="391" r:id="rId98"/>
    <p:sldId id="392" r:id="rId99"/>
    <p:sldId id="393" r:id="rId100"/>
    <p:sldId id="363" r:id="rId101"/>
    <p:sldId id="364" r:id="rId102"/>
    <p:sldId id="365" r:id="rId103"/>
    <p:sldId id="366" r:id="rId104"/>
    <p:sldId id="367" r:id="rId105"/>
    <p:sldId id="384" r:id="rId106"/>
    <p:sldId id="385" r:id="rId10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854" autoAdjust="0"/>
  </p:normalViewPr>
  <p:slideViewPr>
    <p:cSldViewPr snapToGrid="0" snapToObjects="1">
      <p:cViewPr varScale="1">
        <p:scale>
          <a:sx n="130" d="100"/>
          <a:sy n="130" d="100"/>
        </p:scale>
        <p:origin x="-280"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8" Type="http://schemas.openxmlformats.org/officeDocument/2006/relationships/notesMaster" Target="notesMasters/notesMaster1.xml"/><Relationship Id="rId109" Type="http://schemas.openxmlformats.org/officeDocument/2006/relationships/printerSettings" Target="printerSettings/printerSettings1.bin"/><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10" Type="http://schemas.openxmlformats.org/officeDocument/2006/relationships/presProps" Target="presProps.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11" Type="http://schemas.openxmlformats.org/officeDocument/2006/relationships/viewProps" Target="viewProps.xml"/><Relationship Id="rId112" Type="http://schemas.openxmlformats.org/officeDocument/2006/relationships/theme" Target="theme/theme1.xml"/><Relationship Id="rId113"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slide" Target="slides/slide98.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Shocker,</a:t>
            </a:r>
            <a:r>
              <a:rPr lang="en-US" baseline="0" dirty="0" smtClean="0"/>
              <a:t> I know. So this reporter had a list of House members, and they wanted to see how each of their fundraising was going compared to their opponents.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Shocker,</a:t>
            </a:r>
            <a:r>
              <a:rPr lang="en-US" baseline="0" dirty="0" smtClean="0"/>
              <a:t> I know. So this reporter had a list of House members, and they wanted to see how each of their fundraising was going compared to their opponents</a:t>
            </a:r>
            <a:r>
              <a:rPr lang="en-US" baseline="0" dirty="0" smtClean="0"/>
              <a:t>. MONEY FIGHT!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They could have used this fun</a:t>
            </a:r>
            <a:r>
              <a:rPr lang="en-US" baseline="0" dirty="0" smtClean="0"/>
              <a:t> FEC interface, where you go and click a drop down for the state, and then another one for the district. And then they would have had to download a separate spreadsheet for each race.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But who has time for that on deadline? This reporter</a:t>
            </a:r>
            <a:r>
              <a:rPr lang="en-US" baseline="0" dirty="0" smtClean="0"/>
              <a:t> could have just written a story based on old data, which was already analyzed by a think tank, and called it a day. But he called in our the nerds — our data editor and me — and what do you know </a:t>
            </a:r>
            <a:r>
              <a:rPr lang="mr-IN" baseline="0" dirty="0" smtClean="0"/>
              <a:t>…</a:t>
            </a:r>
            <a:endParaRPr lang="en-US" baseline="0" dirty="0" smtClean="0"/>
          </a:p>
          <a:p>
            <a:pPr marL="0" lvl="0" indent="0"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There was a better</a:t>
            </a:r>
            <a:r>
              <a:rPr lang="en-US" baseline="0" dirty="0" smtClean="0"/>
              <a:t> way! The FEC has a whole interface just for programmers to go and get it’s data, and it’s super straightforward.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You just go to a </a:t>
            </a:r>
            <a:r>
              <a:rPr lang="en-US" baseline="0" dirty="0" err="1" smtClean="0"/>
              <a:t>url</a:t>
            </a:r>
            <a:r>
              <a:rPr lang="en-US" baseline="0" dirty="0" smtClean="0"/>
              <a:t> that asks for the data you want, and like magic, it’s there</a:t>
            </a:r>
            <a:r>
              <a:rPr lang="en-US" baseline="0" dirty="0" smtClean="0"/>
              <a: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Not wizardry </a:t>
            </a:r>
            <a:r>
              <a:rPr lang="mr-IN" baseline="0" dirty="0" smtClean="0"/>
              <a:t>–</a:t>
            </a:r>
            <a:r>
              <a:rPr lang="en-US" baseline="0" dirty="0" smtClean="0"/>
              <a:t> application </a:t>
            </a:r>
            <a:r>
              <a:rPr lang="en-US" baseline="0" dirty="0" smtClean="0"/>
              <a:t>programming </a:t>
            </a:r>
            <a:r>
              <a:rPr lang="en-US" baseline="0" dirty="0" smtClean="0"/>
              <a:t>interface</a:t>
            </a:r>
          </a:p>
          <a:p>
            <a:pPr marL="0" lvl="0" indent="0"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20 minutes later, we had a spreadsheet with 3,198 cells filled in. I sent that off to the visual reporter to make a graphic and the reporter to help flesh out his story.</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The top of this story had no data in it, but the underlying premise </a:t>
            </a:r>
            <a:r>
              <a:rPr lang="mr-IN" baseline="0" dirty="0" smtClean="0"/>
              <a:t>–</a:t>
            </a:r>
            <a:r>
              <a:rPr lang="en-US" baseline="0" dirty="0" smtClean="0"/>
              <a:t> that blue dogs are waging competitive fights </a:t>
            </a:r>
            <a:r>
              <a:rPr lang="mr-IN" baseline="0" dirty="0" smtClean="0"/>
              <a:t>–</a:t>
            </a:r>
            <a:r>
              <a:rPr lang="en-US" baseline="0" dirty="0" smtClean="0"/>
              <a:t> relied heavily on data analysis.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Here’s another one. You may remember this tweet from last year, when the president said we were hitting ISIS “much harder” after an attack in New York City. The president has a tendency to </a:t>
            </a:r>
            <a:r>
              <a:rPr lang="mr-IN" baseline="0" dirty="0" smtClean="0"/>
              <a:t>…</a:t>
            </a:r>
            <a:r>
              <a:rPr lang="en-US" baseline="0" dirty="0" smtClean="0"/>
              <a:t> </a:t>
            </a:r>
            <a:r>
              <a:rPr lang="en-US" baseline="0" dirty="0" err="1" smtClean="0"/>
              <a:t>exaerate</a:t>
            </a:r>
            <a:r>
              <a:rPr lang="en-US" baseline="0" dirty="0" smtClean="0"/>
              <a:t> .. So we wanted to know if this was true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I think</a:t>
            </a:r>
            <a:r>
              <a:rPr lang="en-US" baseline="0" dirty="0" smtClean="0"/>
              <a:t> this applies to web scraping too, even if you’re not using fancy pants machine learning</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I think</a:t>
            </a:r>
            <a:r>
              <a:rPr lang="en-US" baseline="0" dirty="0" smtClean="0"/>
              <a:t> this applies to web scraping too, even if you’re not using fancy pants machine learning</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So I wrote code that looked for patterns</a:t>
            </a:r>
            <a:r>
              <a:rPr lang="en-US" baseline="0" dirty="0" smtClean="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knew the phone numbers of a few friendly local software nerds! This call went to my colleague Jeremy Bowers.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reporter turned to google. He made it through 88 before he found one who matched other biographical details in the testimony.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We’re going to focus primarily on using data to tell a story. We’ll also work a bit on digital presentation, mostly of data stories.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 be totally clear about this: I know you need to get at least a B in this class for it to count. Let’s talk about the ways to get there:</a:t>
            </a:r>
            <a:endParaRPr/>
          </a:p>
          <a:p>
            <a:pPr marL="0" lvl="0" indent="0">
              <a:spcBef>
                <a:spcPts val="0"/>
              </a:spcBef>
              <a:spcAft>
                <a:spcPts val="0"/>
              </a:spcAft>
              <a:buNone/>
            </a:pPr>
            <a:r>
              <a:rPr lang="en"/>
              <a:t>*you could never show up in class (except to present your final project), but you’d have to be 100% perfect on your assignments</a:t>
            </a:r>
            <a:endParaRPr/>
          </a:p>
          <a:p>
            <a:pPr marL="0" lvl="0" indent="0">
              <a:spcBef>
                <a:spcPts val="0"/>
              </a:spcBef>
              <a:spcAft>
                <a:spcPts val="0"/>
              </a:spcAft>
              <a:buNone/>
            </a:pPr>
            <a:r>
              <a:rPr lang="en"/>
              <a:t>*I plan to assign 7 assignments, You could fail to turn in 3, hope I’m inclined to round up, and be perfect on everything else.</a:t>
            </a:r>
            <a:endParaRPr/>
          </a:p>
          <a:p>
            <a:pPr marL="0" lvl="0" indent="0">
              <a:spcBef>
                <a:spcPts val="0"/>
              </a:spcBef>
              <a:spcAft>
                <a:spcPts val="0"/>
              </a:spcAft>
              <a:buNone/>
            </a:pPr>
            <a:r>
              <a:rPr lang="en"/>
              <a:t>*You could do a miserable (but not zero) job on your final project and be perfect on everything else</a:t>
            </a:r>
            <a:endParaRPr/>
          </a:p>
          <a:p>
            <a:pPr marL="0" lvl="0" indent="0">
              <a:spcBef>
                <a:spcPts val="0"/>
              </a:spcBef>
              <a:spcAft>
                <a:spcPts val="0"/>
              </a:spcAft>
              <a:buNone/>
            </a:pPr>
            <a:endParaRPr/>
          </a:p>
          <a:p>
            <a:pPr marL="0" lvl="0" indent="0">
              <a:spcBef>
                <a:spcPts val="0"/>
              </a:spcBef>
              <a:spcAft>
                <a:spcPts val="0"/>
              </a:spcAft>
              <a:buNone/>
            </a:pPr>
            <a:r>
              <a:rPr lang="en"/>
              <a:t>PLEASE DO NOT DO ANY OF THESE. I really don’t want to give you a grade that will get in the way of your graduation. I know you are busy with internships, so the workload in this class is designed to be reasonable. If you show up to class, turn in your assignments on time and put some effort into your final project, you’ll get the grade you need easily, it won’t overwhelm you, and you’ll learn some valuable skills.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For the remainder of this lecture, we’ll be talking about github. It’s where you’ll submit your homework, and where your final project will go.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XML, LaTeX</a:t>
            </a:r>
            <a:endParaRPr dirty="0"/>
          </a:p>
          <a:p>
            <a:pPr marL="0" lvl="0" indent="0">
              <a:spcBef>
                <a:spcPts val="0"/>
              </a:spcBef>
              <a:spcAft>
                <a:spcPts val="0"/>
              </a:spcAft>
              <a:buNone/>
            </a:pPr>
            <a:endParaRPr dirty="0"/>
          </a:p>
          <a:p>
            <a:pPr marL="0" lvl="0" indent="0">
              <a:spcBef>
                <a:spcPts val="0"/>
              </a:spcBef>
              <a:spcAft>
                <a:spcPts val="0"/>
              </a:spcAft>
              <a:buNone/>
            </a:pPr>
            <a:r>
              <a:rPr lang="en" dirty="0"/>
              <a:t>HTML: Hypertext markup language</a:t>
            </a:r>
            <a:endParaRPr dirty="0"/>
          </a:p>
          <a:p>
            <a:pPr marL="0" lvl="0" indent="0" rtl="0">
              <a:spcBef>
                <a:spcPts val="0"/>
              </a:spcBef>
              <a:spcAft>
                <a:spcPts val="0"/>
              </a:spcAft>
              <a:buNone/>
            </a:pPr>
            <a:r>
              <a:rPr lang="en" dirty="0"/>
              <a:t>XML: Extensible markup language</a:t>
            </a:r>
            <a:endParaRP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(these examples are going to be times-heavy bc it’s sometimes hard to know the backstory of a data-assisted story unless you were there)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t>This is what happens when you put programmers in your newsroom and give them a little flexibility.</a:t>
            </a: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a:solidFill>
                  <a:schemeClr val="dk1"/>
                </a:solidFill>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Proxima Nova"/>
                <a:ea typeface="Proxima Nova"/>
                <a:cs typeface="Proxima Nova"/>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pPr marL="0" lvl="0" indent="0">
              <a:spcBef>
                <a:spcPts val="0"/>
              </a:spcBef>
              <a:spcAft>
                <a:spcPts val="0"/>
              </a:spcAft>
              <a:buNone/>
            </a:pPr>
            <a:fld id="{00000000-1234-1234-1234-123412341234}" type="slidenum">
              <a:rPr lang="en"/>
              <a:t>‹#›</a:t>
            </a:fld>
            <a:endParaRPr/>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4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gif"/><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8.jpg"/><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goo.gl/forms/1QJKymkcIUDYVGrN2"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en.wikipedia.org/wiki/Markup_language"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1.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3.png"/></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4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2.png"/></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Digital Frameworks</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 dirty="0"/>
              <a:t>Medill on the Hill</a:t>
            </a:r>
            <a:endParaRPr dirty="0"/>
          </a:p>
          <a:p>
            <a:pPr marL="0" lvl="0" indent="0" rtl="0">
              <a:spcBef>
                <a:spcPts val="0"/>
              </a:spcBef>
              <a:spcAft>
                <a:spcPts val="0"/>
              </a:spcAft>
              <a:buNone/>
            </a:pPr>
            <a:r>
              <a:rPr lang="en-US" dirty="0" smtClean="0"/>
              <a:t>Sean McMinn</a:t>
            </a:r>
            <a:endParaRPr dirty="0"/>
          </a:p>
          <a:p>
            <a:pPr marL="0" lvl="0" indent="0" rtl="0">
              <a:spcBef>
                <a:spcPts val="0"/>
              </a:spcBef>
              <a:spcAft>
                <a:spcPts val="0"/>
              </a:spcAft>
              <a:buNone/>
            </a:pPr>
            <a:r>
              <a:rPr lang="en" sz="2400" dirty="0" smtClean="0"/>
              <a:t>github.com/</a:t>
            </a:r>
            <a:r>
              <a:rPr lang="en-US" sz="2400" dirty="0" err="1" smtClean="0"/>
              <a:t>shmcminn</a:t>
            </a:r>
            <a:r>
              <a:rPr lang="en" sz="2400" dirty="0" smtClean="0"/>
              <a:t>/digitalframeworks-s</a:t>
            </a:r>
            <a:r>
              <a:rPr lang="en-US" sz="2400" dirty="0" err="1" smtClean="0"/>
              <a:t>ummer</a:t>
            </a:r>
            <a:r>
              <a:rPr lang="en" sz="2400" dirty="0" smtClean="0"/>
              <a:t>18</a:t>
            </a:r>
            <a:endParaRPr sz="24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upon a time...</a:t>
            </a:r>
            <a:endParaRPr dirty="0"/>
          </a:p>
        </p:txBody>
      </p:sp>
      <p:sp>
        <p:nvSpPr>
          <p:cNvPr id="197" name="Shape 1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6000" dirty="0" smtClean="0"/>
              <a:t>...</a:t>
            </a:r>
            <a:r>
              <a:rPr lang="en-US" sz="6000" dirty="0" smtClean="0"/>
              <a:t>a reporter was</a:t>
            </a:r>
          </a:p>
          <a:p>
            <a:pPr marL="0" lvl="0" indent="0" algn="r" rtl="0">
              <a:spcBef>
                <a:spcPts val="0"/>
              </a:spcBef>
              <a:spcAft>
                <a:spcPts val="1600"/>
              </a:spcAft>
              <a:buNone/>
            </a:pPr>
            <a:r>
              <a:rPr lang="en-US" sz="6000" dirty="0" smtClean="0"/>
              <a:t>on a tight deadline</a:t>
            </a:r>
          </a:p>
          <a:p>
            <a:pPr marL="0" lvl="0" indent="0" algn="r" rtl="0">
              <a:spcBef>
                <a:spcPts val="0"/>
              </a:spcBef>
              <a:spcAft>
                <a:spcPts val="1600"/>
              </a:spcAft>
              <a:buNone/>
            </a:pPr>
            <a:r>
              <a:rPr lang="en-US" sz="6000" dirty="0" smtClean="0"/>
              <a:t>(!)</a:t>
            </a:r>
            <a:endParaRPr sz="6000" dirty="0"/>
          </a:p>
        </p:txBody>
      </p:sp>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Once you’ve committed, you can edit again. First click the file (if you’re on the main page). Then click the edit button.</a:t>
            </a:r>
            <a:endParaRPr/>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for the vote</a:t>
            </a:r>
            <a:endParaRPr lang="en-US" dirty="0"/>
          </a:p>
        </p:txBody>
      </p:sp>
      <p:sp>
        <p:nvSpPr>
          <p:cNvPr id="3" name="Text Placeholder 2"/>
          <p:cNvSpPr>
            <a:spLocks noGrp="1"/>
          </p:cNvSpPr>
          <p:nvPr>
            <p:ph type="body" idx="1"/>
          </p:nvPr>
        </p:nvSpPr>
        <p:spPr/>
        <p:txBody>
          <a:bodyPr/>
          <a:lstStyle/>
          <a:p>
            <a:r>
              <a:rPr lang="en-US" sz="2800" dirty="0" smtClean="0"/>
              <a:t>A lot of what data journalists do, we do with code. </a:t>
            </a:r>
          </a:p>
          <a:p>
            <a:r>
              <a:rPr lang="en-US" sz="2800" dirty="0" smtClean="0"/>
              <a:t>I’d enjoy teaching it, but it’s up to you how you want to spend the last portion of each class.</a:t>
            </a:r>
          </a:p>
          <a:p>
            <a:r>
              <a:rPr lang="en-US" sz="2800" dirty="0" smtClean="0"/>
              <a:t>Either way, your grade will NOT be based on coding work in the class</a:t>
            </a:r>
            <a:endParaRPr lang="en-US" sz="2800" dirty="0"/>
          </a:p>
        </p:txBody>
      </p:sp>
    </p:spTree>
    <p:extLst>
      <p:ext uri="{BB962C8B-B14F-4D97-AF65-F5344CB8AC3E}">
        <p14:creationId xmlns:p14="http://schemas.microsoft.com/office/powerpoint/2010/main" val="490776246"/>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for the vote</a:t>
            </a:r>
            <a:endParaRPr lang="en-US" dirty="0"/>
          </a:p>
        </p:txBody>
      </p:sp>
      <p:sp>
        <p:nvSpPr>
          <p:cNvPr id="3" name="Text Placeholder 2"/>
          <p:cNvSpPr>
            <a:spLocks noGrp="1"/>
          </p:cNvSpPr>
          <p:nvPr>
            <p:ph type="body" idx="1"/>
          </p:nvPr>
        </p:nvSpPr>
        <p:spPr/>
        <p:txBody>
          <a:bodyPr/>
          <a:lstStyle/>
          <a:p>
            <a:r>
              <a:rPr lang="en-US" sz="2800" dirty="0">
                <a:solidFill>
                  <a:srgbClr val="FF0000"/>
                </a:solidFill>
              </a:rPr>
              <a:t>https://</a:t>
            </a:r>
            <a:r>
              <a:rPr lang="en-US" sz="2800" dirty="0" err="1">
                <a:solidFill>
                  <a:srgbClr val="FF0000"/>
                </a:solidFill>
              </a:rPr>
              <a:t>bit.ly</a:t>
            </a:r>
            <a:r>
              <a:rPr lang="en-US" sz="2800" dirty="0">
                <a:solidFill>
                  <a:srgbClr val="FF0000"/>
                </a:solidFill>
              </a:rPr>
              <a:t>/2M0qnCu</a:t>
            </a:r>
          </a:p>
        </p:txBody>
      </p:sp>
    </p:spTree>
    <p:extLst>
      <p:ext uri="{BB962C8B-B14F-4D97-AF65-F5344CB8AC3E}">
        <p14:creationId xmlns:p14="http://schemas.microsoft.com/office/powerpoint/2010/main" val="104007395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money-fight-740263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466" y="-200538"/>
            <a:ext cx="11568320" cy="5061140"/>
          </a:xfrm>
          <a:prstGeom prst="rect">
            <a:avLst/>
          </a:prstGeom>
        </p:spPr>
      </p:pic>
    </p:spTree>
    <p:extLst>
      <p:ext uri="{BB962C8B-B14F-4D97-AF65-F5344CB8AC3E}">
        <p14:creationId xmlns:p14="http://schemas.microsoft.com/office/powerpoint/2010/main" val="39011586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Screen Shot 2018-05-06 at 8.46.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51" y="0"/>
            <a:ext cx="8229600" cy="5143500"/>
          </a:xfrm>
          <a:prstGeom prst="rect">
            <a:avLst/>
          </a:prstGeom>
        </p:spPr>
      </p:pic>
    </p:spTree>
    <p:extLst>
      <p:ext uri="{BB962C8B-B14F-4D97-AF65-F5344CB8AC3E}">
        <p14:creationId xmlns:p14="http://schemas.microsoft.com/office/powerpoint/2010/main" val="16171160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origin-of-gee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44"/>
            <a:ext cx="9144000" cy="5136356"/>
          </a:xfrm>
          <a:prstGeom prst="rect">
            <a:avLst/>
          </a:prstGeom>
        </p:spPr>
      </p:pic>
    </p:spTree>
    <p:extLst>
      <p:ext uri="{BB962C8B-B14F-4D97-AF65-F5344CB8AC3E}">
        <p14:creationId xmlns:p14="http://schemas.microsoft.com/office/powerpoint/2010/main" val="33423714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Screen Shot 2018-05-06 at 8.55.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93" y="0"/>
            <a:ext cx="8229600" cy="5143500"/>
          </a:xfrm>
          <a:prstGeom prst="rect">
            <a:avLst/>
          </a:prstGeom>
        </p:spPr>
      </p:pic>
    </p:spTree>
    <p:extLst>
      <p:ext uri="{BB962C8B-B14F-4D97-AF65-F5344CB8AC3E}">
        <p14:creationId xmlns:p14="http://schemas.microsoft.com/office/powerpoint/2010/main" val="75832804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pic>
        <p:nvPicPr>
          <p:cNvPr id="7" name="Picture 6" descr="computer_wizar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638" y="1172900"/>
            <a:ext cx="2610049" cy="3395975"/>
          </a:xfrm>
          <a:prstGeom prst="rect">
            <a:avLst/>
          </a:prstGeom>
        </p:spPr>
      </p:pic>
    </p:spTree>
    <p:extLst>
      <p:ext uri="{BB962C8B-B14F-4D97-AF65-F5344CB8AC3E}">
        <p14:creationId xmlns:p14="http://schemas.microsoft.com/office/powerpoint/2010/main" val="176775763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sp>
        <p:nvSpPr>
          <p:cNvPr id="3" name="TextBox 2"/>
          <p:cNvSpPr txBox="1"/>
          <p:nvPr/>
        </p:nvSpPr>
        <p:spPr>
          <a:xfrm>
            <a:off x="1317456" y="1990115"/>
            <a:ext cx="3734373" cy="1569660"/>
          </a:xfrm>
          <a:prstGeom prst="rect">
            <a:avLst/>
          </a:prstGeom>
          <a:noFill/>
        </p:spPr>
        <p:txBody>
          <a:bodyPr wrap="square" rtlCol="0">
            <a:spAutoFit/>
          </a:bodyPr>
          <a:lstStyle/>
          <a:p>
            <a:pPr algn="ctr"/>
            <a:r>
              <a:rPr lang="en-US" sz="9600" dirty="0" smtClean="0"/>
              <a:t>API</a:t>
            </a:r>
            <a:endParaRPr lang="en-US" sz="9600" dirty="0"/>
          </a:p>
        </p:txBody>
      </p:sp>
    </p:spTree>
    <p:extLst>
      <p:ext uri="{BB962C8B-B14F-4D97-AF65-F5344CB8AC3E}">
        <p14:creationId xmlns:p14="http://schemas.microsoft.com/office/powerpoint/2010/main" val="41015721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Screen Shot 2018-05-06 at 9.06.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945" y="0"/>
            <a:ext cx="8229600" cy="5143500"/>
          </a:xfrm>
          <a:prstGeom prst="rect">
            <a:avLst/>
          </a:prstGeom>
        </p:spPr>
      </p:pic>
    </p:spTree>
    <p:extLst>
      <p:ext uri="{BB962C8B-B14F-4D97-AF65-F5344CB8AC3E}">
        <p14:creationId xmlns:p14="http://schemas.microsoft.com/office/powerpoint/2010/main" val="179189611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6-19 at 4.04.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52" y="0"/>
            <a:ext cx="6283460" cy="5143500"/>
          </a:xfrm>
          <a:prstGeom prst="rect">
            <a:avLst/>
          </a:prstGeom>
        </p:spPr>
      </p:pic>
    </p:spTree>
    <p:extLst>
      <p:ext uri="{BB962C8B-B14F-4D97-AF65-F5344CB8AC3E}">
        <p14:creationId xmlns:p14="http://schemas.microsoft.com/office/powerpoint/2010/main" val="29730300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smtClean="0"/>
              <a:t>Sean McMinn</a:t>
            </a:r>
            <a:r>
              <a:rPr lang="en" dirty="0" smtClean="0"/>
              <a:t>. </a:t>
            </a:r>
            <a:r>
              <a:rPr lang="en" dirty="0"/>
              <a:t>When I’m not standing up here, I’m busy </a:t>
            </a:r>
            <a:r>
              <a:rPr lang="en-US" dirty="0" smtClean="0"/>
              <a:t>at </a:t>
            </a:r>
            <a:r>
              <a:rPr lang="en-US" dirty="0" smtClean="0"/>
              <a:t>CQ and Roll Call</a:t>
            </a:r>
            <a:r>
              <a:rPr lang="en" dirty="0" smtClean="0"/>
              <a:t>, </a:t>
            </a:r>
            <a:r>
              <a:rPr lang="en" dirty="0"/>
              <a:t>where I </a:t>
            </a:r>
            <a:r>
              <a:rPr lang="en-US" dirty="0" smtClean="0"/>
              <a:t>make graphics and write stories based on </a:t>
            </a:r>
            <a:r>
              <a:rPr lang="en-US" sz="4800" dirty="0" smtClean="0"/>
              <a:t>*~data~*</a:t>
            </a:r>
            <a:endParaRPr sz="4800" dirty="0"/>
          </a:p>
          <a:p>
            <a:pPr marL="0" lvl="0" indent="0" rtl="0">
              <a:spcBef>
                <a:spcPts val="1600"/>
              </a:spcBef>
              <a:spcAft>
                <a:spcPts val="1600"/>
              </a:spcAft>
              <a:buNone/>
            </a:pPr>
            <a:endParaRPr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spTree>
    <p:extLst>
      <p:ext uri="{BB962C8B-B14F-4D97-AF65-F5344CB8AC3E}">
        <p14:creationId xmlns:p14="http://schemas.microsoft.com/office/powerpoint/2010/main" val="34574902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4" name="Picture 3" descr="Screen Shot 2018-05-06 at 9.2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81" y="0"/>
            <a:ext cx="7105101" cy="5143500"/>
          </a:xfrm>
          <a:prstGeom prst="rect">
            <a:avLst/>
          </a:prstGeom>
        </p:spPr>
      </p:pic>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7912944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5" name="Picture 4" descr="Screen Shot 2018-05-06 at 9.1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784"/>
            <a:ext cx="9084518" cy="5677822"/>
          </a:xfrm>
          <a:prstGeom prst="rect">
            <a:avLst/>
          </a:prstGeom>
        </p:spPr>
      </p:pic>
      <p:sp>
        <p:nvSpPr>
          <p:cNvPr id="2" name="Rectangle 1"/>
          <p:cNvSpPr/>
          <p:nvPr/>
        </p:nvSpPr>
        <p:spPr>
          <a:xfrm>
            <a:off x="2080846" y="2911231"/>
            <a:ext cx="61546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 name="Rectangle 5"/>
          <p:cNvSpPr/>
          <p:nvPr/>
        </p:nvSpPr>
        <p:spPr>
          <a:xfrm>
            <a:off x="5480536" y="2911231"/>
            <a:ext cx="86946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8" name="Rectangle 7"/>
          <p:cNvSpPr/>
          <p:nvPr/>
        </p:nvSpPr>
        <p:spPr>
          <a:xfrm>
            <a:off x="3087075" y="3350847"/>
            <a:ext cx="615464"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9" name="Rectangle 8"/>
          <p:cNvSpPr/>
          <p:nvPr/>
        </p:nvSpPr>
        <p:spPr>
          <a:xfrm>
            <a:off x="3028457" y="3927231"/>
            <a:ext cx="67408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0" name="Rectangle 9"/>
          <p:cNvSpPr/>
          <p:nvPr/>
        </p:nvSpPr>
        <p:spPr>
          <a:xfrm>
            <a:off x="1025768" y="1602154"/>
            <a:ext cx="90853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1" name="Rectangle 10"/>
          <p:cNvSpPr/>
          <p:nvPr/>
        </p:nvSpPr>
        <p:spPr>
          <a:xfrm>
            <a:off x="1963618" y="1602154"/>
            <a:ext cx="508976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2" name="Rectangle 11"/>
          <p:cNvSpPr/>
          <p:nvPr/>
        </p:nvSpPr>
        <p:spPr>
          <a:xfrm>
            <a:off x="2080846" y="1797538"/>
            <a:ext cx="75223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3" name="Rectangle 12"/>
          <p:cNvSpPr/>
          <p:nvPr/>
        </p:nvSpPr>
        <p:spPr>
          <a:xfrm>
            <a:off x="1025768" y="2344615"/>
            <a:ext cx="937850"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4" name="Rectangle 13"/>
          <p:cNvSpPr/>
          <p:nvPr/>
        </p:nvSpPr>
        <p:spPr>
          <a:xfrm>
            <a:off x="1025767" y="4777154"/>
            <a:ext cx="114300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5" name="Rectangle 14"/>
          <p:cNvSpPr/>
          <p:nvPr/>
        </p:nvSpPr>
        <p:spPr>
          <a:xfrm>
            <a:off x="2745157" y="4777154"/>
            <a:ext cx="82061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114307119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39" name="Shape 2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46" name="Shape 2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47" name="Shape 247" descr="geeks_and_nerds.png"/>
          <p:cNvPicPr preferRelativeResize="0"/>
          <p:nvPr/>
        </p:nvPicPr>
        <p:blipFill>
          <a:blip r:embed="rId3">
            <a:alphaModFix/>
          </a:blip>
          <a:stretch>
            <a:fillRect/>
          </a:stretch>
        </p:blipFill>
        <p:spPr>
          <a:xfrm>
            <a:off x="1562116" y="188187"/>
            <a:ext cx="6304409" cy="47671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53" name="Shape 2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60" name="Shape 2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67" name="Shape 2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Digital Frameworks?</a:t>
            </a:r>
            <a:endParaRPr/>
          </a:p>
        </p:txBody>
      </p:sp>
      <p:sp>
        <p:nvSpPr>
          <p:cNvPr id="121" name="Shape 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Yep, it’s vague</a:t>
            </a:r>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74" name="Shape 2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https://www.nytimes.com/2016/11/13/world/guantanamo-bay-doctors-abuse.html</a:t>
            </a:r>
            <a:endParaRPr sz="1100" dirty="0"/>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you’ve created a portfolio piece based on data reporting.</a:t>
            </a:r>
            <a:endParaRPr sz="3600"/>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We’ll start class with any examples you all saw during the week that are relevant to the kinds of things we’ve been working on. (In general, you are expected to read/watch/absorb the news)</a:t>
            </a:r>
            <a:endParaRPr sz="3000"/>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I’ll try to bring some other interesting people working in </a:t>
            </a:r>
            <a:r>
              <a:rPr lang="en" sz="3000" dirty="0" smtClean="0"/>
              <a:t>journalism/data/tech/design.</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smtClean="0"/>
              <a:t>Then we’ll do some lecture, possibly with some discussion, the timing will depend on the week.</a:t>
            </a:r>
            <a:endParaRPr lang="en-US" sz="3000" dirty="0" smtClean="0"/>
          </a:p>
          <a:p>
            <a:pPr marL="0" lvl="0" indent="0" rtl="0">
              <a:spcBef>
                <a:spcPts val="0"/>
              </a:spcBef>
              <a:spcAft>
                <a:spcPts val="1600"/>
              </a:spcAft>
              <a:buNone/>
            </a:pPr>
            <a:endParaRPr lang="en-US" sz="3000" dirty="0"/>
          </a:p>
          <a:p>
            <a:pPr marL="0" lvl="0" indent="0" rtl="0">
              <a:spcBef>
                <a:spcPts val="0"/>
              </a:spcBef>
              <a:spcAft>
                <a:spcPts val="1600"/>
              </a:spcAft>
              <a:buNone/>
            </a:pPr>
            <a:r>
              <a:rPr lang="en-US" sz="3000" dirty="0" smtClean="0"/>
              <a:t>After that, it’s up to you.</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will classes be like?</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smtClean="0"/>
              <a:t>We’re going to take a vote at the end of today’s class </a:t>
            </a:r>
            <a:r>
              <a:rPr lang="mr-IN" sz="3000" dirty="0" smtClean="0"/>
              <a:t>–</a:t>
            </a:r>
            <a:r>
              <a:rPr lang="en-US" sz="3000" dirty="0" smtClean="0"/>
              <a:t> do you want to spend the last part of lessons:</a:t>
            </a:r>
          </a:p>
          <a:p>
            <a:pPr indent="-457200">
              <a:spcAft>
                <a:spcPts val="1600"/>
              </a:spcAft>
            </a:pPr>
            <a:r>
              <a:rPr lang="en-US" sz="3000" i="1" dirty="0" smtClean="0"/>
              <a:t>Working on assignments</a:t>
            </a:r>
            <a:r>
              <a:rPr lang="en-US" sz="3000" dirty="0" smtClean="0"/>
              <a:t> or </a:t>
            </a:r>
            <a:r>
              <a:rPr lang="mr-IN" sz="3000" dirty="0" smtClean="0"/>
              <a:t>…</a:t>
            </a:r>
            <a:endParaRPr lang="en-US" sz="3000" dirty="0" smtClean="0"/>
          </a:p>
          <a:p>
            <a:pPr indent="-457200">
              <a:spcAft>
                <a:spcPts val="1600"/>
              </a:spcAft>
            </a:pPr>
            <a:r>
              <a:rPr lang="en-US" sz="3000" i="1" dirty="0" smtClean="0"/>
              <a:t>Learning to code </a:t>
            </a:r>
          </a:p>
          <a:p>
            <a:pPr indent="-457200">
              <a:spcAft>
                <a:spcPts val="1600"/>
              </a:spcAft>
            </a:pPr>
            <a:endParaRPr sz="3000" dirty="0"/>
          </a:p>
        </p:txBody>
      </p:sp>
    </p:spTree>
    <p:extLst>
      <p:ext uri="{BB962C8B-B14F-4D97-AF65-F5344CB8AC3E}">
        <p14:creationId xmlns:p14="http://schemas.microsoft.com/office/powerpoint/2010/main" val="4206160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Finding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Open records, FOIA, some underappreciated databases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Excel</a:t>
            </a:r>
          </a:p>
          <a:p>
            <a:pPr marL="0" lvl="0" indent="0">
              <a:spcBef>
                <a:spcPts val="0"/>
              </a:spcBef>
              <a:spcAft>
                <a:spcPts val="0"/>
              </a:spcAft>
              <a:buNone/>
            </a:pPr>
            <a:r>
              <a:rPr lang="en-US" sz="3000" dirty="0" smtClean="0"/>
              <a:t>Common pitfalls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Stats for journalists</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How to sniff out BS and interpret statistics</a:t>
            </a:r>
          </a:p>
          <a:p>
            <a:pPr marL="0" lvl="0" indent="0">
              <a:spcBef>
                <a:spcPts val="0"/>
              </a:spcBef>
              <a:spcAft>
                <a:spcPts val="0"/>
              </a:spcAft>
              <a:buNone/>
            </a:pPr>
            <a:endParaRPr lang="en-US" sz="3000" dirty="0"/>
          </a:p>
          <a:p>
            <a:pPr marL="0" lvl="0" indent="0">
              <a:spcBef>
                <a:spcPts val="0"/>
              </a:spcBef>
              <a:spcAft>
                <a:spcPts val="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smtClean="0"/>
              <a:t>Analyzing data</a:t>
            </a:r>
            <a:endParaRPr lang="en-US" sz="3000" dirty="0"/>
          </a:p>
          <a:p>
            <a:pPr marL="0" lvl="0" indent="0" rtl="0">
              <a:spcBef>
                <a:spcPts val="0"/>
              </a:spcBef>
              <a:spcAft>
                <a:spcPts val="0"/>
              </a:spcAft>
              <a:buNone/>
            </a:pPr>
            <a:endParaRPr lang="en-US" sz="3000" dirty="0" smtClean="0"/>
          </a:p>
          <a:p>
            <a:pPr marL="0" lvl="0" indent="0" rtl="0">
              <a:spcBef>
                <a:spcPts val="0"/>
              </a:spcBef>
              <a:spcAft>
                <a:spcPts val="0"/>
              </a:spcAft>
              <a:buNone/>
            </a:pPr>
            <a:r>
              <a:rPr lang="en-US" sz="3000" dirty="0" smtClean="0"/>
              <a:t>“Interviewing” a dataset</a:t>
            </a:r>
            <a:endParaRPr lang="en-US" sz="3000" dirty="0"/>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smtClean="0"/>
              <a:t>Data visualization</a:t>
            </a:r>
            <a:endParaRPr lang="en-US" sz="3000" dirty="0"/>
          </a:p>
          <a:p>
            <a:pPr marL="0" lvl="0" indent="0" rtl="0">
              <a:spcBef>
                <a:spcPts val="0"/>
              </a:spcBef>
              <a:spcAft>
                <a:spcPts val="0"/>
              </a:spcAft>
              <a:buNone/>
            </a:pPr>
            <a:endParaRPr lang="en-US" sz="3000" dirty="0"/>
          </a:p>
          <a:p>
            <a:pPr marL="0" lvl="0" indent="0" rtl="0">
              <a:spcBef>
                <a:spcPts val="0"/>
              </a:spcBef>
              <a:spcAft>
                <a:spcPts val="0"/>
              </a:spcAft>
              <a:buNone/>
            </a:pPr>
            <a:r>
              <a:rPr lang="en-US" sz="3000" dirty="0" smtClean="0"/>
              <a:t>How to make charts suck less</a:t>
            </a:r>
          </a:p>
          <a:p>
            <a:pPr marL="0" lvl="0" indent="0" rtl="0">
              <a:spcBef>
                <a:spcPts val="0"/>
              </a:spcBef>
              <a:spcAft>
                <a:spcPts val="0"/>
              </a:spcAft>
              <a:buNone/>
            </a:pPr>
            <a:r>
              <a:rPr lang="en-US" sz="3000" dirty="0" smtClean="0"/>
              <a:t>Easy/free tools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1" name="Shape 5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Presenting/storytelling with </a:t>
            </a:r>
            <a:r>
              <a:rPr lang="en" sz="3000" dirty="0" smtClean="0"/>
              <a:t>data</a:t>
            </a:r>
          </a:p>
          <a:p>
            <a:pPr marL="0" lvl="0" indent="0">
              <a:buNone/>
            </a:pPr>
            <a:endParaRPr lang="en" sz="3000" dirty="0"/>
          </a:p>
          <a:p>
            <a:pPr marL="0" lvl="0" indent="0">
              <a:buNone/>
            </a:pPr>
            <a:r>
              <a:rPr lang="en-US" sz="3000" dirty="0" smtClean="0"/>
              <a:t>Learn some Tableau</a:t>
            </a:r>
          </a:p>
          <a:p>
            <a:pPr marL="0" lvl="0" indent="0">
              <a:buNone/>
            </a:pPr>
            <a:r>
              <a:rPr lang="en-US" sz="3000" dirty="0" smtClean="0"/>
              <a:t>Look at different story forms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Covering government with data</a:t>
            </a:r>
            <a:endParaRPr lang="en-US" sz="3000" dirty="0"/>
          </a:p>
          <a:p>
            <a:pPr marL="0" lvl="0" indent="0">
              <a:spcBef>
                <a:spcPts val="0"/>
              </a:spcBef>
              <a:spcAft>
                <a:spcPts val="0"/>
              </a:spcAft>
              <a:buNone/>
            </a:pPr>
            <a:endParaRPr lang="en-US" sz="3000" dirty="0" smtClean="0"/>
          </a:p>
          <a:p>
            <a:pPr marL="0" lvl="0" indent="0">
              <a:spcBef>
                <a:spcPts val="0"/>
              </a:spcBef>
              <a:spcAft>
                <a:spcPts val="0"/>
              </a:spcAft>
              <a:buNone/>
            </a:pPr>
            <a:r>
              <a:rPr lang="en-US" sz="3000" dirty="0" smtClean="0"/>
              <a:t>Lobbying</a:t>
            </a:r>
          </a:p>
          <a:p>
            <a:pPr marL="0" lvl="0" indent="0">
              <a:spcBef>
                <a:spcPts val="0"/>
              </a:spcBef>
              <a:spcAft>
                <a:spcPts val="0"/>
              </a:spcAft>
              <a:buNone/>
            </a:pPr>
            <a:r>
              <a:rPr lang="en-US" sz="3000" dirty="0" smtClean="0"/>
              <a:t>Campaign finance</a:t>
            </a:r>
            <a:endParaRPr lang="en-US" sz="3000" dirty="0"/>
          </a:p>
          <a:p>
            <a:pPr marL="0" lvl="0" indent="0">
              <a:spcBef>
                <a:spcPts val="0"/>
              </a:spcBef>
              <a:spcAft>
                <a:spcPts val="0"/>
              </a:spcAft>
              <a:buNone/>
            </a:pPr>
            <a:r>
              <a:rPr lang="en-US" sz="3000" dirty="0" smtClean="0"/>
              <a:t>Congress and federal agencies</a:t>
            </a: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sz="3000" dirty="0"/>
              <a:t>What the Hell is an </a:t>
            </a:r>
            <a:r>
              <a:rPr lang="en" sz="3000" dirty="0"/>
              <a:t>API</a:t>
            </a:r>
            <a:r>
              <a:rPr lang="en" sz="3000" dirty="0" smtClean="0"/>
              <a:t>?</a:t>
            </a:r>
            <a:r>
              <a:rPr lang="en" sz="3000" dirty="0" smtClean="0"/>
              <a:t> </a:t>
            </a:r>
            <a:r>
              <a:rPr lang="en" sz="3000" dirty="0" smtClean="0"/>
              <a:t>(and </a:t>
            </a:r>
            <a:r>
              <a:rPr lang="en" sz="3000" dirty="0"/>
              <a:t>other questions I was too afraid to </a:t>
            </a:r>
            <a:r>
              <a:rPr lang="en" sz="3000" dirty="0" smtClean="0"/>
              <a:t>ask</a:t>
            </a:r>
            <a:r>
              <a:rPr lang="en" sz="3000" dirty="0" smtClean="0"/>
              <a:t>)</a:t>
            </a:r>
            <a:endParaRPr lang="en-US" sz="3000" dirty="0" smtClean="0"/>
          </a:p>
          <a:p>
            <a:pPr marL="0" indent="0">
              <a:buNone/>
            </a:pPr>
            <a:endParaRPr lang="en" sz="3000" dirty="0"/>
          </a:p>
          <a:p>
            <a:pPr marL="0" lvl="0" indent="0">
              <a:buNone/>
            </a:pPr>
            <a:r>
              <a:rPr lang="en" sz="3000" dirty="0" smtClean="0"/>
              <a:t>The </a:t>
            </a:r>
            <a:r>
              <a:rPr lang="en" sz="3000" dirty="0"/>
              <a:t>industry standard tools data reporters to use to do their jobs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smtClean="0"/>
              <a:t>BONUS: Other </a:t>
            </a:r>
            <a:r>
              <a:rPr lang="en" sz="3000" dirty="0"/>
              <a:t>things smart people know more about than I </a:t>
            </a:r>
            <a:r>
              <a:rPr lang="en" sz="3000" dirty="0" smtClean="0"/>
              <a:t>do</a:t>
            </a:r>
          </a:p>
          <a:p>
            <a:pPr marL="0" lvl="0" indent="0">
              <a:buNone/>
            </a:pPr>
            <a:endParaRPr lang="en" sz="3000" dirty="0"/>
          </a:p>
          <a:p>
            <a:pPr marL="0" lvl="0" indent="0">
              <a:buNone/>
            </a:pPr>
            <a:r>
              <a:rPr lang="en" sz="3000" dirty="0" smtClean="0"/>
              <a:t>Bringing in guests while I’m traveling</a:t>
            </a:r>
            <a:endParaRPr sz="3000" dirty="0"/>
          </a:p>
        </p:txBody>
      </p:sp>
    </p:spTree>
    <p:extLst>
      <p:ext uri="{BB962C8B-B14F-4D97-AF65-F5344CB8AC3E}">
        <p14:creationId xmlns:p14="http://schemas.microsoft.com/office/powerpoint/2010/main" val="172293634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 quiz</a:t>
            </a:r>
            <a:endParaRPr lang="en-US" dirty="0"/>
          </a:p>
        </p:txBody>
      </p:sp>
      <p:sp>
        <p:nvSpPr>
          <p:cNvPr id="3" name="Text Placeholder 2"/>
          <p:cNvSpPr>
            <a:spLocks noGrp="1"/>
          </p:cNvSpPr>
          <p:nvPr>
            <p:ph type="body" idx="1"/>
          </p:nvPr>
        </p:nvSpPr>
        <p:spPr/>
        <p:txBody>
          <a:bodyPr/>
          <a:lstStyle/>
          <a:p>
            <a:r>
              <a:rPr lang="en-US" dirty="0" smtClean="0"/>
              <a:t>To see where we’re at, and to get a benchmark for end-of-quarter improvement</a:t>
            </a:r>
          </a:p>
          <a:p>
            <a:endParaRPr lang="en-US" dirty="0"/>
          </a:p>
          <a:p>
            <a:pPr marL="114300" indent="0">
              <a:buNone/>
            </a:pPr>
            <a:r>
              <a:rPr lang="en-US" dirty="0">
                <a:solidFill>
                  <a:schemeClr val="tx1"/>
                </a:solidFill>
              </a:rPr>
              <a:t>https://</a:t>
            </a:r>
            <a:r>
              <a:rPr lang="en-US" dirty="0" err="1">
                <a:solidFill>
                  <a:schemeClr val="tx1"/>
                </a:solidFill>
              </a:rPr>
              <a:t>goo.gl</a:t>
            </a:r>
            <a:r>
              <a:rPr lang="en-US" dirty="0">
                <a:solidFill>
                  <a:schemeClr val="tx1"/>
                </a:solidFill>
              </a:rPr>
              <a:t>/forms/YnH3ZUEdsHl4B6SF2</a:t>
            </a:r>
          </a:p>
        </p:txBody>
      </p:sp>
    </p:spTree>
    <p:extLst>
      <p:ext uri="{BB962C8B-B14F-4D97-AF65-F5344CB8AC3E}">
        <p14:creationId xmlns:p14="http://schemas.microsoft.com/office/powerpoint/2010/main" val="332684378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2" name="Picture 1" descr="Screen Shot 2018-06-19 at 3.54.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1" y="0"/>
            <a:ext cx="6738141" cy="51435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t>You’re responsible for writing a </a:t>
            </a:r>
            <a:r>
              <a:rPr lang="en" sz="3600" dirty="0" smtClean="0"/>
              <a:t>1000</a:t>
            </a:r>
            <a:r>
              <a:rPr lang="en-US" sz="3600" dirty="0" smtClean="0"/>
              <a:t>-</a:t>
            </a:r>
            <a:r>
              <a:rPr lang="en" sz="3600" dirty="0" smtClean="0"/>
              <a:t>word </a:t>
            </a:r>
            <a:r>
              <a:rPr lang="en" sz="3600" dirty="0"/>
              <a:t>data story by the end of the quarter. </a:t>
            </a:r>
            <a:endParaRPr sz="3600" dirty="0"/>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Consuming the news</a:t>
            </a:r>
            <a:endParaRPr dirty="0"/>
          </a:p>
          <a:p>
            <a:pPr marL="0" lvl="0" indent="0" rtl="0">
              <a:spcBef>
                <a:spcPts val="1600"/>
              </a:spcBef>
              <a:spcAft>
                <a:spcPts val="1600"/>
              </a:spcAft>
              <a:buNone/>
            </a:pPr>
            <a:r>
              <a:rPr lang="en" dirty="0"/>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endParaRPr dirty="0"/>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Grading:</a:t>
            </a:r>
            <a:endParaRPr/>
          </a:p>
          <a:p>
            <a:pPr marL="0" lvl="0" indent="0" rtl="0">
              <a:spcBef>
                <a:spcPts val="1600"/>
              </a:spcBef>
              <a:spcAft>
                <a:spcPts val="0"/>
              </a:spcAft>
              <a:buNone/>
            </a:pPr>
            <a:r>
              <a:rPr lang="en"/>
              <a:t>Participation/attendance: 20%</a:t>
            </a:r>
            <a:endParaRPr/>
          </a:p>
          <a:p>
            <a:pPr marL="0" lvl="0" indent="0" rtl="0">
              <a:spcBef>
                <a:spcPts val="1600"/>
              </a:spcBef>
              <a:spcAft>
                <a:spcPts val="0"/>
              </a:spcAft>
              <a:buNone/>
            </a:pPr>
            <a:r>
              <a:rPr lang="en"/>
              <a:t>In class assignment (becomes homework if you don’t finish): 50%</a:t>
            </a:r>
            <a:endParaRPr/>
          </a:p>
          <a:p>
            <a:pPr marL="0" lvl="0" indent="0" rtl="0">
              <a:spcBef>
                <a:spcPts val="1600"/>
              </a:spcBef>
              <a:spcAft>
                <a:spcPts val="0"/>
              </a:spcAft>
              <a:buNone/>
            </a:pPr>
            <a:r>
              <a:rPr lang="en"/>
              <a:t>Final project: 30%</a:t>
            </a:r>
            <a:endParaRPr/>
          </a:p>
          <a:p>
            <a:pPr marL="0" lvl="0" indent="0" rtl="0">
              <a:spcBef>
                <a:spcPts val="1600"/>
              </a:spcBef>
              <a:spcAft>
                <a:spcPts val="0"/>
              </a:spcAft>
              <a:buNone/>
            </a:pPr>
            <a:endParaRPr/>
          </a:p>
          <a:p>
            <a:pPr marL="0" lvl="0" indent="0" rtl="0">
              <a:spcBef>
                <a:spcPts val="1600"/>
              </a:spcBef>
              <a:spcAft>
                <a:spcPts val="1600"/>
              </a:spcAft>
              <a:buNone/>
            </a:pPr>
            <a:r>
              <a:rPr lang="en"/>
              <a:t>(this is all on the syllabus)</a:t>
            </a:r>
            <a:endParaRP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457200" lvl="0" indent="-342900" rtl="0">
              <a:spcBef>
                <a:spcPts val="1600"/>
              </a:spcBef>
              <a:spcAft>
                <a:spcPts val="0"/>
              </a:spcAft>
              <a:buSzPts val="1800"/>
              <a:buChar char="●"/>
            </a:pPr>
            <a:r>
              <a:rPr lang="en-US" dirty="0" smtClean="0"/>
              <a:t>Late assignments will NOT be accepted unless we come to an agreement BEFORE the assignment deadline. This is how newsrooms work.</a:t>
            </a:r>
            <a:endParaRPr dirty="0"/>
          </a:p>
          <a:p>
            <a:pPr marL="457200" lvl="0" indent="-342900" rtl="0">
              <a:spcBef>
                <a:spcPts val="0"/>
              </a:spcBef>
              <a:spcAft>
                <a:spcPts val="0"/>
              </a:spcAft>
              <a:buSzPts val="1800"/>
              <a:buChar char="●"/>
            </a:pPr>
            <a:r>
              <a:rPr lang="en" dirty="0" smtClean="0"/>
              <a:t>I </a:t>
            </a:r>
            <a:r>
              <a:rPr lang="en" dirty="0"/>
              <a:t>am aware you need to get at least a B- for this class to count </a:t>
            </a:r>
            <a:r>
              <a:rPr lang="en" dirty="0" smtClean="0"/>
              <a:t>toward </a:t>
            </a:r>
            <a:r>
              <a:rPr lang="en" dirty="0"/>
              <a:t>your degree. If you miss </a:t>
            </a:r>
            <a:r>
              <a:rPr lang="en-US" dirty="0" smtClean="0"/>
              <a:t>more than 3</a:t>
            </a:r>
            <a:r>
              <a:rPr lang="en" dirty="0" smtClean="0"/>
              <a:t> </a:t>
            </a:r>
            <a:r>
              <a:rPr lang="en" dirty="0"/>
              <a:t>homework assignments, it’s impossible to get a B-, even if you get 100% on everything else. Please do not do this</a:t>
            </a:r>
            <a:r>
              <a:rPr lang="en" dirty="0" smtClean="0"/>
              <a:t>.</a:t>
            </a:r>
            <a:endParaRPr lang="en-US" dirty="0" smtClean="0"/>
          </a:p>
          <a:p>
            <a:pPr marL="114300" lvl="0" indent="0" rtl="0">
              <a:spcBef>
                <a:spcPts val="0"/>
              </a:spcBef>
              <a:spcAft>
                <a:spcPts val="0"/>
              </a:spcAft>
              <a:buSzPts val="1800"/>
              <a:buNone/>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t>Grading</a:t>
            </a:r>
            <a:r>
              <a:rPr lang="en-US" dirty="0" smtClean="0"/>
              <a:t> scale for assignments</a:t>
            </a:r>
            <a:r>
              <a:rPr lang="en" dirty="0" smtClean="0"/>
              <a:t>:</a:t>
            </a:r>
            <a:endParaRPr dirty="0"/>
          </a:p>
          <a:p>
            <a:pPr marL="457200" lvl="0" indent="-342900" rtl="0">
              <a:spcBef>
                <a:spcPts val="1600"/>
              </a:spcBef>
              <a:spcAft>
                <a:spcPts val="0"/>
              </a:spcAft>
              <a:buSzPts val="1800"/>
              <a:buChar char="●"/>
            </a:pPr>
            <a:r>
              <a:rPr lang="en-US" dirty="0" smtClean="0"/>
              <a:t>A: publishable with minimal edits</a:t>
            </a:r>
          </a:p>
          <a:p>
            <a:pPr marL="457200" lvl="0" indent="-342900" rtl="0">
              <a:spcBef>
                <a:spcPts val="1600"/>
              </a:spcBef>
              <a:spcAft>
                <a:spcPts val="0"/>
              </a:spcAft>
              <a:buSzPts val="1800"/>
              <a:buChar char="●"/>
            </a:pPr>
            <a:r>
              <a:rPr lang="en-US" dirty="0" smtClean="0"/>
              <a:t>B: publishable with significant edits</a:t>
            </a:r>
          </a:p>
          <a:p>
            <a:pPr marL="457200" lvl="0" indent="-342900" rtl="0">
              <a:spcBef>
                <a:spcPts val="1600"/>
              </a:spcBef>
              <a:spcAft>
                <a:spcPts val="0"/>
              </a:spcAft>
              <a:buSzPts val="1800"/>
              <a:buChar char="●"/>
            </a:pPr>
            <a:r>
              <a:rPr lang="en-US" dirty="0" smtClean="0"/>
              <a:t>C: would need reporter’s revision to be published</a:t>
            </a:r>
          </a:p>
          <a:p>
            <a:pPr marL="457200" lvl="0" indent="-342900" rtl="0">
              <a:spcBef>
                <a:spcPts val="1600"/>
              </a:spcBef>
              <a:spcAft>
                <a:spcPts val="0"/>
              </a:spcAft>
              <a:buSzPts val="1800"/>
              <a:buChar char="●"/>
            </a:pPr>
            <a:r>
              <a:rPr lang="en-US" dirty="0" smtClean="0"/>
              <a:t>D: </a:t>
            </a:r>
            <a:r>
              <a:rPr lang="en-US" dirty="0" err="1" smtClean="0"/>
              <a:t>unpublishable</a:t>
            </a:r>
            <a:r>
              <a:rPr lang="en-US" dirty="0" smtClean="0"/>
              <a:t>, even with edits </a:t>
            </a:r>
          </a:p>
          <a:p>
            <a:pPr lvl="1" indent="-342900">
              <a:buSzPts val="1800"/>
              <a:buChar char="●"/>
            </a:pPr>
            <a:r>
              <a:rPr lang="en-US" dirty="0" smtClean="0"/>
              <a:t>You can not get more than a D on an assignment if there are factual errors</a:t>
            </a:r>
          </a:p>
          <a:p>
            <a:pPr marL="457200" lvl="0" indent="-342900" rtl="0">
              <a:spcBef>
                <a:spcPts val="1600"/>
              </a:spcBef>
              <a:spcAft>
                <a:spcPts val="0"/>
              </a:spcAft>
              <a:buSzPts val="1800"/>
              <a:buChar char="●"/>
            </a:pPr>
            <a:r>
              <a:rPr lang="en-US" dirty="0" smtClean="0"/>
              <a:t>F: did not complete assignment</a:t>
            </a:r>
          </a:p>
          <a:p>
            <a:pPr marL="114300" lvl="0" indent="0" rtl="0">
              <a:spcBef>
                <a:spcPts val="1600"/>
              </a:spcBef>
              <a:spcAft>
                <a:spcPts val="0"/>
              </a:spcAft>
              <a:buSzPts val="1800"/>
              <a:buNone/>
            </a:pPr>
            <a:endParaRPr lang="en-US" dirty="0" smtClean="0"/>
          </a:p>
        </p:txBody>
      </p:sp>
    </p:spTree>
    <p:extLst>
      <p:ext uri="{BB962C8B-B14F-4D97-AF65-F5344CB8AC3E}">
        <p14:creationId xmlns:p14="http://schemas.microsoft.com/office/powerpoint/2010/main" val="358511735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1600"/>
              </a:spcBef>
              <a:spcAft>
                <a:spcPts val="1600"/>
              </a:spcAft>
              <a:buNone/>
            </a:pPr>
            <a:r>
              <a:rPr lang="en-US" dirty="0" smtClean="0"/>
              <a:t>U</a:t>
            </a:r>
            <a:r>
              <a:rPr lang="en" dirty="0" smtClean="0"/>
              <a:t>nless </a:t>
            </a:r>
            <a:r>
              <a:rPr lang="en" dirty="0"/>
              <a:t>otherwise noted, assignments should be written in sentences and paragraphs (not bulletpoints, fragments, etc) </a:t>
            </a:r>
            <a:endParaRPr dirty="0"/>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Submitting assignments:</a:t>
            </a:r>
            <a:endParaRPr dirty="0"/>
          </a:p>
          <a:p>
            <a:pPr marL="0" lvl="0" indent="0" rtl="0">
              <a:spcBef>
                <a:spcPts val="1600"/>
              </a:spcBef>
              <a:spcAft>
                <a:spcPts val="1600"/>
              </a:spcAft>
              <a:buNone/>
            </a:pPr>
            <a:r>
              <a:rPr lang="en" dirty="0"/>
              <a:t>Assignments must be submitted on Github. We’ll go into details about how and why later in this lecture. Working on Github is an important skill I want you to leave this class with, so I will not accept homework submitted any other way.</a:t>
            </a:r>
            <a:endParaRPr dirty="0"/>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Collaboration:</a:t>
            </a:r>
            <a:endParaRPr dirty="0"/>
          </a:p>
          <a:p>
            <a:pPr marL="0" lvl="0" indent="0" rtl="0">
              <a:spcBef>
                <a:spcPts val="1600"/>
              </a:spcBef>
              <a:spcAft>
                <a:spcPts val="0"/>
              </a:spcAft>
              <a:buNone/>
            </a:pPr>
            <a:r>
              <a:rPr lang="en" dirty="0">
                <a:solidFill>
                  <a:srgbClr val="333333"/>
                </a:solidFill>
                <a:highlight>
                  <a:srgbClr val="FFFFFF"/>
                </a:highlight>
              </a:rPr>
              <a:t>Students are encouraged to discuss assignments. For the most part, you will be working on different things, so talking about your work should not be a problem. Whiteboarding your way through a sticky problem with a friend or looking online for answers to technical questions are encouraged (programmers do that all the time!) Your final work, however, must be entirely your own. A good rule of thumb is that no one else should take over your keyboard while completing an assignment. Ask if you </a:t>
            </a:r>
            <a:r>
              <a:rPr lang="en" dirty="0" smtClean="0">
                <a:solidFill>
                  <a:srgbClr val="333333"/>
                </a:solidFill>
                <a:highlight>
                  <a:srgbClr val="FFFFFF"/>
                </a:highlight>
              </a:rPr>
              <a:t>are</a:t>
            </a:r>
            <a:r>
              <a:rPr lang="en-US" dirty="0" smtClean="0">
                <a:solidFill>
                  <a:srgbClr val="333333"/>
                </a:solidFill>
                <a:highlight>
                  <a:srgbClr val="FFFFFF"/>
                </a:highlight>
              </a:rPr>
              <a:t> </a:t>
            </a:r>
            <a:r>
              <a:rPr lang="en" dirty="0" smtClean="0">
                <a:solidFill>
                  <a:srgbClr val="333333"/>
                </a:solidFill>
                <a:highlight>
                  <a:srgbClr val="FFFFFF"/>
                </a:highlight>
              </a:rPr>
              <a:t>unsure</a:t>
            </a:r>
            <a:r>
              <a:rPr lang="en" dirty="0">
                <a:solidFill>
                  <a:srgbClr val="333333"/>
                </a:solidFill>
                <a:highlight>
                  <a:srgbClr val="FFFFFF"/>
                </a:highlight>
              </a:rPr>
              <a:t>.</a:t>
            </a:r>
            <a:endParaRPr dirty="0">
              <a:solidFill>
                <a:srgbClr val="333333"/>
              </a:solidFill>
              <a:highlight>
                <a:srgbClr val="FFFFFF"/>
              </a:highlight>
            </a:endParaRPr>
          </a:p>
          <a:p>
            <a:pPr marL="0" lvl="0" indent="0" rtl="0">
              <a:spcBef>
                <a:spcPts val="800"/>
              </a:spcBef>
              <a:spcAft>
                <a:spcPts val="1600"/>
              </a:spcAft>
              <a:buNone/>
            </a:pPr>
            <a:endParaRPr dirty="0"/>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1" name="Shape 5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562" name="Shape 562"/>
          <p:cNvPicPr preferRelativeResize="0"/>
          <p:nvPr/>
        </p:nvPicPr>
        <p:blipFill>
          <a:blip r:embed="rId3">
            <a:alphaModFix/>
          </a:blip>
          <a:stretch>
            <a:fillRect/>
          </a:stretch>
        </p:blipFill>
        <p:spPr>
          <a:xfrm>
            <a:off x="2793834" y="0"/>
            <a:ext cx="3556332"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often hear people say that github is easy. These people fall into one of three categories:</a:t>
            </a:r>
            <a:endParaRPr sz="3000" dirty="0"/>
          </a:p>
          <a:p>
            <a:pPr marL="457200" lvl="0" indent="-419100" rtl="0">
              <a:spcBef>
                <a:spcPts val="1600"/>
              </a:spcBef>
              <a:spcAft>
                <a:spcPts val="0"/>
              </a:spcAft>
              <a:buSzPts val="3000"/>
              <a:buAutoNum type="arabicPeriod"/>
            </a:pPr>
            <a:r>
              <a:rPr lang="en" sz="3000" dirty="0"/>
              <a:t>People who only know about a very small number of features</a:t>
            </a:r>
            <a:endParaRPr sz="3000" dirty="0"/>
          </a:p>
          <a:p>
            <a:pPr marL="457200" lvl="0" indent="-419100" rtl="0">
              <a:spcBef>
                <a:spcPts val="0"/>
              </a:spcBef>
              <a:spcAft>
                <a:spcPts val="0"/>
              </a:spcAft>
              <a:buSzPts val="3000"/>
              <a:buAutoNum type="arabicPeriod"/>
            </a:pPr>
            <a:r>
              <a:rPr lang="en" sz="3000" dirty="0"/>
              <a:t>Developers at Github</a:t>
            </a:r>
            <a:endParaRPr sz="3000" dirty="0"/>
          </a:p>
          <a:p>
            <a:pPr marL="457200" lvl="0" indent="-419100" rtl="0">
              <a:spcBef>
                <a:spcPts val="0"/>
              </a:spcBef>
              <a:spcAft>
                <a:spcPts val="0"/>
              </a:spcAft>
              <a:buSzPts val="3000"/>
              <a:buAutoNum type="arabicPeriod"/>
            </a:pPr>
            <a:r>
              <a:rPr lang="en" sz="3000" dirty="0"/>
              <a:t>Liars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 name="Picture 1" descr="Screen Shot 2018-06-19 at 3.5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74" y="187037"/>
            <a:ext cx="8826500" cy="4470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Github: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So you never have to title a file </a:t>
            </a:r>
            <a:r>
              <a:rPr lang="en-US" sz="3000" dirty="0" smtClean="0">
                <a:solidFill>
                  <a:srgbClr val="FF0000"/>
                </a:solidFill>
                <a:highlight>
                  <a:srgbClr val="FFF2CC"/>
                </a:highlight>
              </a:rPr>
              <a:t>story_final_v3_REALFINAL.docx</a:t>
            </a:r>
            <a:r>
              <a:rPr lang="en" sz="3000" dirty="0" smtClean="0">
                <a:solidFill>
                  <a:srgbClr val="FF0000"/>
                </a:solidFill>
                <a:highlight>
                  <a:srgbClr val="FFF2CC"/>
                </a:highlight>
              </a:rPr>
              <a:t> </a:t>
            </a:r>
            <a:r>
              <a:rPr lang="en" sz="3000" dirty="0"/>
              <a:t>again.</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smtClean="0"/>
              <a:t>works </a:t>
            </a:r>
            <a:r>
              <a:rPr lang="en" sz="3000" dirty="0" smtClean="0"/>
              <a:t>as </a:t>
            </a:r>
            <a:r>
              <a:rPr lang="en" sz="3000" dirty="0"/>
              <a:t>a backup.</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Remember that part about both of us working on the same thing at the same time? What happens when we have to reconcile that</a:t>
            </a:r>
            <a:r>
              <a:rPr lang="en" sz="2400" dirty="0" smtClean="0"/>
              <a:t>?</a:t>
            </a:r>
            <a:endParaRPr lang="en-US" sz="2400" dirty="0" smtClean="0"/>
          </a:p>
          <a:p>
            <a:pPr marL="0" lvl="0" indent="0" rtl="0">
              <a:spcBef>
                <a:spcPts val="0"/>
              </a:spcBef>
              <a:spcAft>
                <a:spcPts val="0"/>
              </a:spcAft>
              <a:buNone/>
            </a:pPr>
            <a:endParaRPr sz="2400" dirty="0"/>
          </a:p>
          <a:p>
            <a:pPr marL="0" lvl="0" indent="0" rtl="0">
              <a:spcBef>
                <a:spcPts val="1600"/>
              </a:spcBef>
              <a:spcAft>
                <a:spcPts val="0"/>
              </a:spcAft>
              <a:buNone/>
            </a:pPr>
            <a:r>
              <a:rPr lang="en-US" sz="2400" dirty="0" err="1" smtClean="0"/>
              <a:t>Github</a:t>
            </a:r>
            <a:r>
              <a:rPr lang="en-US" sz="2400" dirty="0" smtClean="0"/>
              <a:t> is super smart and does it for you!</a:t>
            </a:r>
          </a:p>
          <a:p>
            <a:pPr marL="0" lvl="0" indent="0" rtl="0">
              <a:spcBef>
                <a:spcPts val="1600"/>
              </a:spcBef>
              <a:spcAft>
                <a:spcPts val="0"/>
              </a:spcAft>
              <a:buNone/>
            </a:pPr>
            <a:r>
              <a:rPr lang="en-US" sz="2400" dirty="0" smtClean="0"/>
              <a:t>Sometimes.</a:t>
            </a:r>
            <a:endParaRPr sz="2400" dirty="0"/>
          </a:p>
          <a:p>
            <a:pPr marL="0" lvl="0" indent="0" rtl="0">
              <a:spcBef>
                <a:spcPts val="1600"/>
              </a:spcBef>
              <a:spcAft>
                <a:spcPts val="1600"/>
              </a:spcAft>
              <a:buNone/>
            </a:pPr>
            <a:r>
              <a:rPr lang="en" sz="2400" dirty="0"/>
              <a:t>We mostly won’t be talking about this today.</a:t>
            </a:r>
            <a:endParaRPr sz="2400" dirty="0"/>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a:t>So you can use it if that’s what your collaborators are using it (it is the standard in most data/tech orgs)</a:t>
            </a:r>
            <a:endParaRPr sz="3000"/>
          </a:p>
          <a:p>
            <a:pPr marL="457200" lvl="0" indent="-419100" rtl="0">
              <a:spcBef>
                <a:spcPts val="0"/>
              </a:spcBef>
              <a:spcAft>
                <a:spcPts val="0"/>
              </a:spcAft>
              <a:buSzPts val="3000"/>
              <a:buAutoNum type="arabicPeriod"/>
            </a:pPr>
            <a:r>
              <a:rPr lang="en" sz="3000"/>
              <a:t>You might very well find it incredibly useful</a:t>
            </a:r>
            <a:endParaRPr sz="3000"/>
          </a:p>
          <a:p>
            <a:pPr marL="457200" lvl="0" indent="-419100" rtl="0">
              <a:spcBef>
                <a:spcPts val="0"/>
              </a:spcBef>
              <a:spcAft>
                <a:spcPts val="0"/>
              </a:spcAft>
              <a:buSzPts val="3000"/>
              <a:buAutoNum type="arabicPeriod"/>
            </a:pPr>
            <a:r>
              <a:rPr lang="en" sz="3000"/>
              <a:t>It is a portfolio with a certain kind of currency</a:t>
            </a:r>
            <a:endParaRPr sz="3000"/>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smtClean="0"/>
              <a:t>Git</a:t>
            </a:r>
            <a:r>
              <a:rPr lang="en-US" dirty="0" smtClean="0"/>
              <a:t>/</a:t>
            </a:r>
            <a:r>
              <a:rPr lang="en" dirty="0" smtClean="0"/>
              <a:t>Github</a:t>
            </a:r>
            <a:r>
              <a:rPr lang="en" dirty="0"/>
              <a:t>: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a:t>
            </a:r>
            <a:r>
              <a:rPr lang="en" sz="3000" dirty="0" smtClean="0"/>
              <a:t>computer</a:t>
            </a:r>
            <a:r>
              <a:rPr lang="en-US" sz="3000" dirty="0" smtClean="0"/>
              <a:t>, keep track of all your changes</a:t>
            </a:r>
            <a:r>
              <a:rPr lang="en" sz="3000" dirty="0" smtClean="0"/>
              <a:t> </a:t>
            </a:r>
            <a:r>
              <a:rPr lang="en" sz="3000" dirty="0"/>
              <a:t>and sync your work with github account. We’ll get set up to do that in the next few steps.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Go ahead and make an account if you haven’t before. </a:t>
            </a:r>
            <a:endParaRPr sz="3000"/>
          </a:p>
          <a:p>
            <a:pPr marL="0" lvl="0" indent="0" rtl="0">
              <a:spcBef>
                <a:spcPts val="1600"/>
              </a:spcBef>
              <a:spcAft>
                <a:spcPts val="1600"/>
              </a:spcAft>
              <a:buNone/>
            </a:pPr>
            <a:r>
              <a:rPr lang="en" sz="3000"/>
              <a:t>https://github.com/</a:t>
            </a:r>
            <a:endParaRPr sz="300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github. In the top </a:t>
            </a:r>
            <a:r>
              <a:rPr lang="en-US" sz="3000" dirty="0" smtClean="0"/>
              <a:t>right</a:t>
            </a:r>
            <a:r>
              <a:rPr lang="en" sz="3000" dirty="0" smtClean="0"/>
              <a:t> </a:t>
            </a:r>
            <a:r>
              <a:rPr lang="en" sz="3000" dirty="0"/>
              <a:t>corner, click the plus sign, and go to “new repository”. This one will be where you submit your homework. Please call it </a:t>
            </a:r>
            <a:r>
              <a:rPr lang="en" sz="3000" dirty="0" smtClean="0">
                <a:highlight>
                  <a:srgbClr val="FFF2CC"/>
                </a:highlight>
              </a:rPr>
              <a:t>digitalframeworks</a:t>
            </a:r>
            <a:r>
              <a:rPr lang="en-US" sz="3000" dirty="0" smtClean="0">
                <a:highlight>
                  <a:srgbClr val="FFF2CC"/>
                </a:highlight>
              </a:rPr>
              <a:t>-summer2018</a:t>
            </a:r>
            <a:r>
              <a:rPr lang="en" sz="3000" dirty="0" smtClean="0"/>
              <a:t> </a:t>
            </a:r>
            <a:r>
              <a:rPr lang="en" sz="3000" dirty="0"/>
              <a:t>(so I can find it easily)</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 name="Picture 1" descr="Screen Shot 2018-06-19 at 3.52.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01292" cy="575386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543132"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213232" y="1657500"/>
            <a:ext cx="3057768" cy="57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Call your repository </a:t>
            </a:r>
            <a:r>
              <a:rPr lang="en" i="1" dirty="0" smtClean="0"/>
              <a:t>digitalframeworks</a:t>
            </a:r>
            <a:r>
              <a:rPr lang="en-US" i="1" dirty="0" smtClean="0"/>
              <a:t>-summer2018</a:t>
            </a:r>
          </a:p>
          <a:p>
            <a:pPr marL="0" lvl="0" indent="0">
              <a:spcBef>
                <a:spcPts val="0"/>
              </a:spcBef>
              <a:spcAft>
                <a:spcPts val="0"/>
              </a:spcAft>
              <a:buNone/>
            </a:pPr>
            <a:endParaRPr i="1" dirty="0"/>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Make it public</a:t>
            </a:r>
            <a:endParaRPr/>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647" name="Shape 64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need to know where to find your repo!</a:t>
            </a:r>
            <a:endParaRPr sz="3000" dirty="0"/>
          </a:p>
          <a:p>
            <a:pPr marL="0" lvl="0" indent="0" rtl="0">
              <a:spcBef>
                <a:spcPts val="1600"/>
              </a:spcBef>
              <a:spcAft>
                <a:spcPts val="0"/>
              </a:spcAft>
              <a:buNone/>
            </a:pPr>
            <a:r>
              <a:rPr lang="en" sz="3000" dirty="0"/>
              <a:t>Add </a:t>
            </a:r>
            <a:r>
              <a:rPr lang="en-US" sz="3000" dirty="0" smtClean="0"/>
              <a:t>a link </a:t>
            </a:r>
            <a:r>
              <a:rPr lang="en-US" sz="3000" dirty="0" smtClean="0"/>
              <a:t>to your </a:t>
            </a:r>
            <a:r>
              <a:rPr lang="en-US" sz="3000" dirty="0" smtClean="0"/>
              <a:t>repo</a:t>
            </a:r>
            <a:r>
              <a:rPr lang="en" sz="3000" dirty="0" smtClean="0"/>
              <a:t> </a:t>
            </a:r>
            <a:r>
              <a:rPr lang="en" sz="3000" dirty="0"/>
              <a:t>to this google sheet</a:t>
            </a:r>
            <a:r>
              <a:rPr lang="en" sz="3000" dirty="0" smtClean="0"/>
              <a:t>:</a:t>
            </a:r>
            <a:endParaRPr lang="en-US" sz="3000" dirty="0" smtClean="0"/>
          </a:p>
          <a:p>
            <a:pPr marL="0" lvl="0" indent="0">
              <a:spcBef>
                <a:spcPts val="1600"/>
              </a:spcBef>
              <a:buNone/>
            </a:pPr>
            <a:r>
              <a:rPr lang="en-US" sz="3000" dirty="0">
                <a:solidFill>
                  <a:srgbClr val="FF0000"/>
                </a:solidFill>
                <a:hlinkClick r:id="rId3"/>
              </a:rPr>
              <a:t>https://</a:t>
            </a:r>
            <a:r>
              <a:rPr lang="en-US" sz="3000" dirty="0" err="1">
                <a:solidFill>
                  <a:srgbClr val="FF0000"/>
                </a:solidFill>
                <a:hlinkClick r:id="rId3"/>
              </a:rPr>
              <a:t>goo.gl</a:t>
            </a:r>
            <a:r>
              <a:rPr lang="en-US" sz="3000" dirty="0">
                <a:solidFill>
                  <a:srgbClr val="FF0000"/>
                </a:solidFill>
                <a:hlinkClick r:id="rId3"/>
              </a:rPr>
              <a:t>/forms/1QJKymkcIUDYVGrN2</a:t>
            </a:r>
            <a:endParaRPr sz="3000"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We’ll be writing our assignments in Markdown.</a:t>
            </a:r>
            <a:endParaRPr sz="3000" dirty="0"/>
          </a:p>
          <a:p>
            <a:pPr marL="0" lvl="0" indent="0">
              <a:spcBef>
                <a:spcPts val="1600"/>
              </a:spcBef>
              <a:spcAft>
                <a:spcPts val="0"/>
              </a:spcAft>
              <a:buNone/>
            </a:pPr>
            <a:r>
              <a:rPr lang="en" sz="3000" dirty="0"/>
              <a:t>Markdown is a markup language</a:t>
            </a:r>
            <a:endParaRPr sz="3000" dirty="0"/>
          </a:p>
          <a:p>
            <a:pPr marL="0" lvl="0" indent="0" rtl="0">
              <a:spcBef>
                <a:spcPts val="1600"/>
              </a:spcBef>
              <a:spcAft>
                <a:spcPts val="0"/>
              </a:spcAft>
              <a:buNone/>
            </a:pPr>
            <a:r>
              <a:rPr lang="en" sz="3000" dirty="0"/>
              <a:t>Anyone familiar with other markup languages?</a:t>
            </a:r>
            <a:endParaRPr sz="3000"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sp>
        <p:nvSpPr>
          <p:cNvPr id="682" name="Shape 6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a:t>
            </a:r>
            <a:r>
              <a:rPr lang="en" sz="3000" dirty="0" smtClean="0"/>
              <a:t>read</a:t>
            </a:r>
            <a:r>
              <a:rPr lang="en-US" sz="3000" dirty="0" smtClean="0"/>
              <a:t> and write</a:t>
            </a:r>
            <a:endParaRPr sz="3000" dirty="0" smtClean="0"/>
          </a:p>
          <a:p>
            <a:pPr marL="457200" lvl="0" indent="-419100" rtl="0">
              <a:spcBef>
                <a:spcPts val="0"/>
              </a:spcBef>
              <a:spcAft>
                <a:spcPts val="0"/>
              </a:spcAft>
              <a:buSzPts val="3000"/>
              <a:buChar char="●"/>
            </a:pPr>
            <a:r>
              <a:rPr lang="en" sz="3000" dirty="0" smtClean="0"/>
              <a:t>If </a:t>
            </a:r>
            <a:r>
              <a:rPr lang="en" sz="3000" dirty="0"/>
              <a:t>you ever work on a data or tech project, even as a non-tech person, it’s likely what instructions/documentation are written in</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many non-data stories are actually data stories</a:t>
            </a:r>
            <a:endParaRPr/>
          </a:p>
        </p:txBody>
      </p:sp>
      <p:sp>
        <p:nvSpPr>
          <p:cNvPr id="2" name="Text Placeholder 1"/>
          <p:cNvSpPr>
            <a:spLocks noGrp="1"/>
          </p:cNvSpPr>
          <p:nvPr>
            <p:ph type="body"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README</a:t>
            </a:r>
            <a:endParaRPr lang="en-US" dirty="0"/>
          </a:p>
        </p:txBody>
      </p:sp>
      <p:sp>
        <p:nvSpPr>
          <p:cNvPr id="3" name="Text Placeholder 2"/>
          <p:cNvSpPr>
            <a:spLocks noGrp="1"/>
          </p:cNvSpPr>
          <p:nvPr>
            <p:ph type="body" idx="1"/>
          </p:nvPr>
        </p:nvSpPr>
        <p:spPr/>
        <p:txBody>
          <a:bodyPr/>
          <a:lstStyle/>
          <a:p>
            <a:pPr marL="114300" indent="0">
              <a:buNone/>
            </a:pPr>
            <a:endParaRPr lang="en-US" dirty="0"/>
          </a:p>
        </p:txBody>
      </p:sp>
      <p:pic>
        <p:nvPicPr>
          <p:cNvPr id="5" name="Picture 4" descr="Screen Shot 2018-06-19 at 4.3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043"/>
            <a:ext cx="9144000" cy="2714343"/>
          </a:xfrm>
          <a:prstGeom prst="rect">
            <a:avLst/>
          </a:prstGeom>
        </p:spPr>
      </p:pic>
    </p:spTree>
    <p:extLst>
      <p:ext uri="{BB962C8B-B14F-4D97-AF65-F5344CB8AC3E}">
        <p14:creationId xmlns:p14="http://schemas.microsoft.com/office/powerpoint/2010/main" val="110815161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README</a:t>
            </a:r>
            <a:endParaRPr lang="en-US" dirty="0"/>
          </a:p>
        </p:txBody>
      </p:sp>
      <p:sp>
        <p:nvSpPr>
          <p:cNvPr id="3" name="Text Placeholder 2"/>
          <p:cNvSpPr>
            <a:spLocks noGrp="1"/>
          </p:cNvSpPr>
          <p:nvPr>
            <p:ph type="body" idx="1"/>
          </p:nvPr>
        </p:nvSpPr>
        <p:spPr/>
        <p:txBody>
          <a:bodyPr/>
          <a:lstStyle/>
          <a:p>
            <a:pPr marL="114300" indent="0">
              <a:buNone/>
            </a:pPr>
            <a:r>
              <a:rPr lang="en-US" dirty="0" smtClean="0"/>
              <a:t># Digital frameworks </a:t>
            </a:r>
            <a:r>
              <a:rPr lang="mr-IN" dirty="0" smtClean="0"/>
              <a:t>–</a:t>
            </a:r>
            <a:r>
              <a:rPr lang="en-US" dirty="0" smtClean="0"/>
              <a:t> Summer 2018</a:t>
            </a:r>
          </a:p>
          <a:p>
            <a:pPr marL="114300" indent="0">
              <a:buNone/>
            </a:pPr>
            <a:endParaRPr lang="en-US" dirty="0" smtClean="0"/>
          </a:p>
          <a:p>
            <a:pPr marL="114300" indent="0">
              <a:buNone/>
            </a:pPr>
            <a:r>
              <a:rPr lang="en-US" dirty="0" smtClean="0"/>
              <a:t>### By Sean McMinn</a:t>
            </a:r>
          </a:p>
          <a:p>
            <a:pPr marL="114300" indent="0">
              <a:buNone/>
            </a:pPr>
            <a:endParaRPr lang="en-US" dirty="0" smtClean="0"/>
          </a:p>
          <a:p>
            <a:pPr marL="114300" indent="0">
              <a:buNone/>
            </a:pPr>
            <a:r>
              <a:rPr lang="en-US" dirty="0" smtClean="0"/>
              <a:t>Some description you want to write to tell people what your repository is</a:t>
            </a:r>
            <a:endParaRPr lang="en-US" dirty="0"/>
          </a:p>
        </p:txBody>
      </p:sp>
    </p:spTree>
    <p:extLst>
      <p:ext uri="{BB962C8B-B14F-4D97-AF65-F5344CB8AC3E}">
        <p14:creationId xmlns:p14="http://schemas.microsoft.com/office/powerpoint/2010/main" val="48153995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README</a:t>
            </a:r>
            <a:endParaRPr lang="en-US" dirty="0"/>
          </a:p>
        </p:txBody>
      </p:sp>
      <p:pic>
        <p:nvPicPr>
          <p:cNvPr id="5" name="Picture 4" descr="Screen Shot 2018-06-19 at 4.38.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4066"/>
            <a:ext cx="9144000" cy="2144521"/>
          </a:xfrm>
          <a:prstGeom prst="rect">
            <a:avLst/>
          </a:prstGeom>
        </p:spPr>
      </p:pic>
    </p:spTree>
    <p:extLst>
      <p:ext uri="{BB962C8B-B14F-4D97-AF65-F5344CB8AC3E}">
        <p14:creationId xmlns:p14="http://schemas.microsoft.com/office/powerpoint/2010/main" val="320599782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a:t>
            </a:r>
            <a:endParaRPr sz="3000" i="1" dirty="0"/>
          </a:p>
          <a:p>
            <a:pPr marL="0" lvl="0" indent="0">
              <a:spcBef>
                <a:spcPts val="1600"/>
              </a:spcBef>
              <a:spcAft>
                <a:spcPts val="0"/>
              </a:spcAft>
              <a:buNone/>
            </a:pPr>
            <a:r>
              <a:rPr lang="en" sz="3000" i="1" dirty="0"/>
              <a:t>_this text is ALSO italic_</a:t>
            </a:r>
            <a:endParaRPr sz="3000" i="1"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b="1" dirty="0"/>
              <a:t>**this text is bold**</a:t>
            </a:r>
            <a:endParaRPr sz="3000" b="1" dirty="0"/>
          </a:p>
          <a:p>
            <a:pPr marL="0" lvl="0" indent="0" rtl="0">
              <a:spcBef>
                <a:spcPts val="1600"/>
              </a:spcBef>
              <a:spcAft>
                <a:spcPts val="0"/>
              </a:spcAft>
              <a:buNone/>
            </a:pPr>
            <a:r>
              <a:rPr lang="en" sz="3000" b="1" dirty="0"/>
              <a:t>__this text is also bold__</a:t>
            </a:r>
            <a:endParaRPr sz="3000" b="1"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8323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 </a:t>
            </a:r>
            <a:r>
              <a:rPr lang="en" sz="3000" b="1" i="1" dirty="0"/>
              <a:t>__but this part is also bold__</a:t>
            </a:r>
            <a:r>
              <a:rPr lang="en" sz="3000" i="1" dirty="0"/>
              <a:t>!*</a:t>
            </a:r>
            <a:endParaRPr sz="3000" i="1" dirty="0"/>
          </a:p>
          <a:p>
            <a:pPr marL="0" lvl="0" indent="0" rtl="0">
              <a:spcBef>
                <a:spcPts val="1600"/>
              </a:spcBef>
              <a:spcAft>
                <a:spcPts val="0"/>
              </a:spcAft>
              <a:buNone/>
            </a:pPr>
            <a:r>
              <a:rPr lang="en" sz="3000" b="1" dirty="0"/>
              <a:t>**this text is bold </a:t>
            </a:r>
            <a:r>
              <a:rPr lang="en" sz="3000" b="1" i="1" dirty="0"/>
              <a:t>_but this part is also italic_</a:t>
            </a:r>
            <a:r>
              <a:rPr lang="en" sz="3000" b="1" dirty="0"/>
              <a:t>!**</a:t>
            </a:r>
            <a:endParaRPr sz="3000" b="1"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90" name="Shape 1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191" name="Shape 191" descr="11392783794_1da70690bf_b.jpg"/>
          <p:cNvPicPr preferRelativeResize="0"/>
          <p:nvPr/>
        </p:nvPicPr>
        <p:blipFill rotWithShape="1">
          <a:blip r:embed="rId3">
            <a:alphaModFix/>
          </a:blip>
          <a:srcRect b="15088"/>
          <a:stretch/>
        </p:blipFill>
        <p:spPr>
          <a:xfrm>
            <a:off x="0" y="315700"/>
            <a:ext cx="9144000" cy="43673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2" name="Text Placeholder 1"/>
          <p:cNvSpPr>
            <a:spLocks noGrp="1"/>
          </p:cNvSpPr>
          <p:nvPr>
            <p:ph type="body" idx="1"/>
          </p:nvPr>
        </p:nvSpPr>
        <p:spPr/>
        <p:txBody>
          <a:bodyPr/>
          <a:lstStyle/>
          <a:p>
            <a:endParaRPr lang="en-US"/>
          </a:p>
        </p:txBody>
      </p:sp>
      <p:pic>
        <p:nvPicPr>
          <p:cNvPr id="3" name="Picture 2" descr="Screen Shot 2018-06-19 at 4.4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152474"/>
            <a:ext cx="8108867" cy="2913105"/>
          </a:xfrm>
          <a:prstGeom prst="rect">
            <a:avLst/>
          </a:prstGeom>
        </p:spPr>
      </p:pic>
    </p:spTree>
    <p:extLst>
      <p:ext uri="{BB962C8B-B14F-4D97-AF65-F5344CB8AC3E}">
        <p14:creationId xmlns:p14="http://schemas.microsoft.com/office/powerpoint/2010/main" val="216496703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t>
            </a:r>
            <a:r>
              <a:rPr lang="en" sz="3000" dirty="0" smtClean="0"/>
              <a:t>assignment</a:t>
            </a:r>
            <a:r>
              <a:rPr lang="en-US" sz="3000" dirty="0" smtClean="0"/>
              <a:t>s</a:t>
            </a:r>
            <a:r>
              <a:rPr lang="en" sz="3000" dirty="0" smtClean="0"/>
              <a:t> </a:t>
            </a:r>
            <a:r>
              <a:rPr lang="en" sz="3000" dirty="0"/>
              <a:t>as a markdown file on github with the title assignment1.md (or assignment2.md, etc</a:t>
            </a:r>
            <a:r>
              <a:rPr lang="en" sz="3000" dirty="0" smtClean="0"/>
              <a:t>).</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come up with two final project ideas, </a:t>
            </a:r>
            <a:r>
              <a:rPr lang="en" sz="3000" dirty="0" smtClean="0"/>
              <a:t>and complete our first </a:t>
            </a:r>
            <a:r>
              <a:rPr lang="en" sz="3000" dirty="0"/>
              <a:t>data reporting </a:t>
            </a:r>
            <a:r>
              <a:rPr lang="en" sz="3000" dirty="0" smtClean="0"/>
              <a:t>critiques </a:t>
            </a:r>
            <a:r>
              <a:rPr lang="en" sz="3000" dirty="0"/>
              <a:t>on a published data story related to each </a:t>
            </a:r>
            <a:r>
              <a:rPr lang="en" sz="3000" dirty="0" smtClean="0"/>
              <a:t>topic.</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3754874"/>
          </a:xfrm>
          <a:prstGeom prst="rect">
            <a:avLst/>
          </a:prstGeom>
          <a:noFill/>
        </p:spPr>
        <p:txBody>
          <a:bodyPr wrap="square" rtlCol="0">
            <a:spAutoFit/>
          </a:bodyPr>
          <a:lstStyle/>
          <a:p>
            <a:r>
              <a:rPr lang="en-US" b="1" dirty="0"/>
              <a:t>Objective: Clarity and accuracy</a:t>
            </a:r>
          </a:p>
          <a:p>
            <a:endParaRPr lang="en-US" dirty="0"/>
          </a:p>
          <a:p>
            <a:r>
              <a:rPr lang="en-US" dirty="0"/>
              <a:t>Were you able to immediately identify the central insight the </a:t>
            </a:r>
            <a:r>
              <a:rPr lang="en-US" dirty="0" smtClean="0"/>
              <a:t>reporter was </a:t>
            </a:r>
            <a:r>
              <a:rPr lang="en-US" dirty="0"/>
              <a:t>trying to communicate? Answer on a 1-5 scale, with 5 being excellent and 1 being below expectations. </a:t>
            </a:r>
          </a:p>
          <a:p>
            <a:pPr marL="285750" indent="-285750">
              <a:buFont typeface="Arial"/>
              <a:buChar char="•"/>
            </a:pPr>
            <a:r>
              <a:rPr lang="en-US" dirty="0"/>
              <a:t>What was it?</a:t>
            </a:r>
          </a:p>
          <a:p>
            <a:pPr marL="285750" indent="-285750">
              <a:buFont typeface="Arial"/>
              <a:buChar char="•"/>
            </a:pPr>
            <a:r>
              <a:rPr lang="en-US" dirty="0"/>
              <a:t>Was it in the headline?</a:t>
            </a:r>
          </a:p>
          <a:p>
            <a:r>
              <a:rPr lang="en-US" dirty="0"/>
              <a:t>Were you able to quickly understand how you would navigate the data? Again, use a 5- point scale with 5 = excellent</a:t>
            </a:r>
          </a:p>
          <a:p>
            <a:pPr marL="285750" indent="-285750">
              <a:buFont typeface="Arial"/>
              <a:buChar char="•"/>
            </a:pPr>
            <a:r>
              <a:rPr lang="en-US" dirty="0"/>
              <a:t>Was that the most efficient way to navigate? </a:t>
            </a:r>
          </a:p>
          <a:p>
            <a:pPr marL="285750" indent="-285750">
              <a:buFont typeface="Arial"/>
              <a:buChar char="•"/>
            </a:pPr>
            <a:r>
              <a:rPr lang="en-US" dirty="0"/>
              <a:t>Can you suggest ways to improve navigation?</a:t>
            </a:r>
          </a:p>
          <a:p>
            <a:r>
              <a:rPr lang="en-US" dirty="0"/>
              <a:t>Using your own knowledge and critical thinking abilities, do you think the data was accurate? 1-5, with 5 most accurate</a:t>
            </a:r>
          </a:p>
          <a:p>
            <a:pPr marL="285750" indent="-285750">
              <a:buFont typeface="Arial"/>
              <a:buChar char="•"/>
            </a:pPr>
            <a:r>
              <a:rPr lang="en-US" dirty="0"/>
              <a:t>List any areas where you question the accuracy of the data.</a:t>
            </a:r>
          </a:p>
          <a:p>
            <a:pPr marL="285750" indent="-285750">
              <a:buFont typeface="Arial"/>
              <a:buChar char="•"/>
            </a:pPr>
            <a:r>
              <a:rPr lang="en-US" dirty="0"/>
              <a:t>List sources you would suggest the </a:t>
            </a:r>
            <a:r>
              <a:rPr lang="en-US" dirty="0" smtClean="0"/>
              <a:t>reporter check </a:t>
            </a:r>
            <a:r>
              <a:rPr lang="en-US" dirty="0"/>
              <a:t>with. </a:t>
            </a:r>
          </a:p>
          <a:p>
            <a:pPr marL="285750" indent="-285750">
              <a:buFont typeface="Arial"/>
              <a:buChar char="•"/>
            </a:pPr>
            <a:r>
              <a:rPr lang="en-US" dirty="0"/>
              <a:t>Did they provide a source?</a:t>
            </a:r>
          </a:p>
          <a:p>
            <a:pPr marL="285750" indent="-285750">
              <a:buFont typeface="Arial"/>
              <a:buChar char="•"/>
            </a:pPr>
            <a:r>
              <a:rPr lang="en-US" dirty="0"/>
              <a:t>Did they explain everything that needed explaining?</a:t>
            </a:r>
          </a:p>
          <a:p>
            <a:endParaRPr lang="en-US" dirty="0"/>
          </a:p>
        </p:txBody>
      </p:sp>
    </p:spTree>
    <p:extLst>
      <p:ext uri="{BB962C8B-B14F-4D97-AF65-F5344CB8AC3E}">
        <p14:creationId xmlns:p14="http://schemas.microsoft.com/office/powerpoint/2010/main" val="4107063867"/>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031325"/>
          </a:xfrm>
          <a:prstGeom prst="rect">
            <a:avLst/>
          </a:prstGeom>
          <a:noFill/>
        </p:spPr>
        <p:txBody>
          <a:bodyPr wrap="square" rtlCol="0">
            <a:spAutoFit/>
          </a:bodyPr>
          <a:lstStyle/>
          <a:p>
            <a:r>
              <a:rPr lang="en-US" b="1" dirty="0"/>
              <a:t>Objective: </a:t>
            </a:r>
            <a:r>
              <a:rPr lang="en-US" b="1" dirty="0" smtClean="0"/>
              <a:t>Quality</a:t>
            </a:r>
          </a:p>
          <a:p>
            <a:endParaRPr lang="en-US" dirty="0"/>
          </a:p>
          <a:p>
            <a:r>
              <a:rPr lang="en-US" dirty="0"/>
              <a:t>Regardless of the form that the </a:t>
            </a:r>
            <a:r>
              <a:rPr lang="en-US" dirty="0" smtClean="0"/>
              <a:t>graphic/story </a:t>
            </a:r>
            <a:r>
              <a:rPr lang="en-US" dirty="0"/>
              <a:t>takes, was it executed at a high degree of quality? (Rank 1-5, with five excellent</a:t>
            </a:r>
            <a:r>
              <a:rPr lang="en-US" dirty="0" smtClean="0"/>
              <a:t>.)</a:t>
            </a:r>
            <a:endParaRPr lang="en-US" dirty="0"/>
          </a:p>
          <a:p>
            <a:pPr marL="285750" indent="-285750">
              <a:buFont typeface="Arial"/>
              <a:buChar char="•"/>
            </a:pPr>
            <a:r>
              <a:rPr lang="en-US" dirty="0"/>
              <a:t>Explain what they did well and areas where improvements could be made. </a:t>
            </a:r>
          </a:p>
          <a:p>
            <a:r>
              <a:rPr lang="en-US" dirty="0"/>
              <a:t>Consider </a:t>
            </a:r>
            <a:r>
              <a:rPr lang="en-US" dirty="0" smtClean="0"/>
              <a:t>some tasks a data story must </a:t>
            </a:r>
            <a:r>
              <a:rPr lang="en-US" dirty="0"/>
              <a:t>do well: (present, compare, organize, correlate)</a:t>
            </a:r>
          </a:p>
          <a:p>
            <a:pPr marL="285750" indent="-285750">
              <a:buFont typeface="Arial"/>
              <a:buChar char="•"/>
            </a:pPr>
            <a:r>
              <a:rPr lang="en-US" dirty="0"/>
              <a:t>Did this graphic accomplish all tasks?</a:t>
            </a:r>
          </a:p>
          <a:p>
            <a:pPr marL="285750" indent="-285750">
              <a:buFont typeface="Arial"/>
              <a:buChar char="•"/>
            </a:pPr>
            <a:r>
              <a:rPr lang="en-US" dirty="0"/>
              <a:t>If not, which ones did it not accomplish</a:t>
            </a:r>
          </a:p>
          <a:p>
            <a:endParaRPr lang="en-US" dirty="0"/>
          </a:p>
        </p:txBody>
      </p:sp>
    </p:spTree>
    <p:extLst>
      <p:ext uri="{BB962C8B-B14F-4D97-AF65-F5344CB8AC3E}">
        <p14:creationId xmlns:p14="http://schemas.microsoft.com/office/powerpoint/2010/main" val="162563214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893100"/>
          </a:xfrm>
          <a:prstGeom prst="rect">
            <a:avLst/>
          </a:prstGeom>
          <a:noFill/>
        </p:spPr>
        <p:txBody>
          <a:bodyPr wrap="square" rtlCol="0">
            <a:spAutoFit/>
          </a:bodyPr>
          <a:lstStyle/>
          <a:p>
            <a:r>
              <a:rPr lang="en-US" b="1" dirty="0"/>
              <a:t>Objective: Type and </a:t>
            </a:r>
            <a:r>
              <a:rPr lang="en-US" b="1" dirty="0" smtClean="0"/>
              <a:t>color (if piece includes graphics)</a:t>
            </a:r>
          </a:p>
          <a:p>
            <a:endParaRPr lang="en-US" b="1" dirty="0"/>
          </a:p>
          <a:p>
            <a:pPr marL="285750" indent="-285750">
              <a:buFont typeface="Arial"/>
              <a:buChar char="•"/>
            </a:pPr>
            <a:r>
              <a:rPr lang="en-US" dirty="0"/>
              <a:t>Based on your knowledge of color and type use, did this person use type (as in typography, fonts) and color to their best purpose?</a:t>
            </a:r>
          </a:p>
          <a:p>
            <a:pPr marL="285750" indent="-285750">
              <a:buFont typeface="Arial"/>
              <a:buChar char="•"/>
            </a:pPr>
            <a:r>
              <a:rPr lang="en-US" dirty="0"/>
              <a:t>For example, did </a:t>
            </a:r>
            <a:r>
              <a:rPr lang="en-US" dirty="0" smtClean="0"/>
              <a:t>it: </a:t>
            </a:r>
            <a:endParaRPr lang="en-US" dirty="0"/>
          </a:p>
          <a:p>
            <a:r>
              <a:rPr lang="en-US" dirty="0" smtClean="0"/>
              <a:t>	Look </a:t>
            </a:r>
            <a:r>
              <a:rPr lang="en-US" dirty="0"/>
              <a:t>like it all belonged together?</a:t>
            </a:r>
          </a:p>
          <a:p>
            <a:r>
              <a:rPr lang="en-US" dirty="0" smtClean="0"/>
              <a:t>	Draw </a:t>
            </a:r>
            <a:r>
              <a:rPr lang="en-US" dirty="0"/>
              <a:t>your eye </a:t>
            </a:r>
            <a:r>
              <a:rPr lang="en-US" dirty="0" smtClean="0"/>
              <a:t>first </a:t>
            </a:r>
            <a:r>
              <a:rPr lang="en-US" dirty="0"/>
              <a:t>to the most important pieces of information?</a:t>
            </a:r>
          </a:p>
          <a:p>
            <a:r>
              <a:rPr lang="en-US" dirty="0" smtClean="0"/>
              <a:t>	Make </a:t>
            </a:r>
            <a:r>
              <a:rPr lang="en-US" dirty="0"/>
              <a:t>sense? For example, if it discussed heat, did it use the color red to communicate the degree of heat rather than, say, blue?</a:t>
            </a:r>
          </a:p>
          <a:p>
            <a:pPr marL="285750" indent="-285750">
              <a:buFont typeface="Arial"/>
              <a:buChar char="•"/>
            </a:pPr>
            <a:r>
              <a:rPr lang="en-US" dirty="0"/>
              <a:t>Type (1-5)</a:t>
            </a:r>
          </a:p>
          <a:p>
            <a:pPr lvl="8"/>
            <a:r>
              <a:rPr lang="en-US" dirty="0"/>
              <a:t>	</a:t>
            </a:r>
            <a:r>
              <a:rPr lang="en-US" dirty="0" smtClean="0"/>
              <a:t>Explain</a:t>
            </a:r>
            <a:endParaRPr lang="en-US" dirty="0"/>
          </a:p>
          <a:p>
            <a:pPr marL="285750" indent="-285750">
              <a:buFont typeface="Arial"/>
              <a:buChar char="•"/>
            </a:pPr>
            <a:r>
              <a:rPr lang="en-US" dirty="0"/>
              <a:t>Color (1-5)</a:t>
            </a:r>
          </a:p>
          <a:p>
            <a:r>
              <a:rPr lang="en-US" dirty="0" smtClean="0"/>
              <a:t>	Explain</a:t>
            </a:r>
            <a:endParaRPr lang="en-US" dirty="0"/>
          </a:p>
        </p:txBody>
      </p:sp>
    </p:spTree>
    <p:extLst>
      <p:ext uri="{BB962C8B-B14F-4D97-AF65-F5344CB8AC3E}">
        <p14:creationId xmlns:p14="http://schemas.microsoft.com/office/powerpoint/2010/main" val="1344763279"/>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1600438"/>
          </a:xfrm>
          <a:prstGeom prst="rect">
            <a:avLst/>
          </a:prstGeom>
          <a:noFill/>
        </p:spPr>
        <p:txBody>
          <a:bodyPr wrap="square" rtlCol="0">
            <a:spAutoFit/>
          </a:bodyPr>
          <a:lstStyle/>
          <a:p>
            <a:r>
              <a:rPr lang="en-US" b="1" dirty="0"/>
              <a:t>Objective: </a:t>
            </a:r>
            <a:r>
              <a:rPr lang="en-US" b="1" dirty="0" smtClean="0"/>
              <a:t>Creativity</a:t>
            </a:r>
          </a:p>
          <a:p>
            <a:endParaRPr lang="en-US" dirty="0"/>
          </a:p>
          <a:p>
            <a:pPr marL="285750" indent="-285750">
              <a:buFont typeface="Arial"/>
              <a:buChar char="•"/>
            </a:pPr>
            <a:r>
              <a:rPr lang="en-US" dirty="0"/>
              <a:t>Did the piece use some creative elements to good effect? As in, to emphasize those areas that could draw someone in, or to add detail where needed, but not just random </a:t>
            </a:r>
            <a:r>
              <a:rPr lang="en-US" dirty="0" smtClean="0"/>
              <a:t>visual or story </a:t>
            </a:r>
            <a:r>
              <a:rPr lang="en-US" dirty="0"/>
              <a:t>junk that distracts you?</a:t>
            </a:r>
          </a:p>
          <a:p>
            <a:pPr marL="285750" indent="-285750">
              <a:buFont typeface="Arial"/>
              <a:buChar char="•"/>
            </a:pPr>
            <a:r>
              <a:rPr lang="en-US" dirty="0"/>
              <a:t>How?</a:t>
            </a:r>
          </a:p>
          <a:p>
            <a:pPr marL="285750" indent="-285750">
              <a:buFont typeface="Arial"/>
              <a:buChar char="•"/>
            </a:pPr>
            <a:r>
              <a:rPr lang="en-US" dirty="0"/>
              <a:t>Rate effectiveness on scale of 1-5. </a:t>
            </a:r>
          </a:p>
        </p:txBody>
      </p:sp>
    </p:spTree>
    <p:extLst>
      <p:ext uri="{BB962C8B-B14F-4D97-AF65-F5344CB8AC3E}">
        <p14:creationId xmlns:p14="http://schemas.microsoft.com/office/powerpoint/2010/main" val="249060747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28969</TotalTime>
  <Words>3929</Words>
  <Application>Microsoft Macintosh PowerPoint</Application>
  <PresentationFormat>On-screen Show (16:9)</PresentationFormat>
  <Paragraphs>337</Paragraphs>
  <Slides>105</Slides>
  <Notes>98</Notes>
  <HiddenSlides>0</HiddenSlides>
  <MMClips>0</MMClips>
  <ScaleCrop>false</ScaleCrop>
  <HeadingPairs>
    <vt:vector size="4" baseType="variant">
      <vt:variant>
        <vt:lpstr>Theme</vt:lpstr>
      </vt:variant>
      <vt:variant>
        <vt:i4>2</vt:i4>
      </vt:variant>
      <vt:variant>
        <vt:lpstr>Slide Titles</vt:lpstr>
      </vt:variant>
      <vt:variant>
        <vt:i4>105</vt:i4>
      </vt:variant>
    </vt:vector>
  </HeadingPairs>
  <TitlesOfParts>
    <vt:vector size="107" baseType="lpstr">
      <vt:lpstr>Simple Light</vt:lpstr>
      <vt:lpstr>Gameday</vt:lpstr>
      <vt:lpstr>Digital Frameworks</vt:lpstr>
      <vt:lpstr>Intros</vt:lpstr>
      <vt:lpstr>Digital Frameworks?</vt:lpstr>
      <vt:lpstr>When we think about data...</vt:lpstr>
      <vt:lpstr>PowerPoint Presentation</vt:lpstr>
      <vt:lpstr>PowerPoint Presentation</vt:lpstr>
      <vt:lpstr>PowerPoint Presentation</vt:lpstr>
      <vt:lpstr>...but many non-data stories are actually data stories</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What will classes be like?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Assessment quiz</vt:lpstr>
      <vt:lpstr>Final Project</vt:lpstr>
      <vt:lpstr>Policies</vt:lpstr>
      <vt:lpstr>Policies</vt:lpstr>
      <vt:lpstr>Policies</vt:lpstr>
      <vt:lpstr>Policies</vt:lpstr>
      <vt:lpstr>Policies</vt:lpstr>
      <vt:lpstr>Policies</vt:lpstr>
      <vt:lpstr>Policies</vt:lpstr>
      <vt:lpstr>Github</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An HTML example</vt:lpstr>
      <vt:lpstr>So why not just use HTML?</vt:lpstr>
      <vt:lpstr>Fundamentals of Markdown</vt:lpstr>
      <vt:lpstr>Write your README</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Markdown and homework</vt:lpstr>
      <vt:lpstr>Markdown and homework</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lpstr>Now for the vote</vt:lpstr>
      <vt:lpstr>Now for the vote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Sean McMinn</cp:lastModifiedBy>
  <cp:revision>35</cp:revision>
  <dcterms:modified xsi:type="dcterms:W3CDTF">2018-07-02T00:44:23Z</dcterms:modified>
</cp:coreProperties>
</file>